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93" r:id="rId1"/>
  </p:sldMasterIdLst>
  <p:notesMasterIdLst>
    <p:notesMasterId r:id="rId20"/>
  </p:notesMasterIdLst>
  <p:handoutMasterIdLst>
    <p:handoutMasterId r:id="rId21"/>
  </p:handoutMasterIdLst>
  <p:sldIdLst>
    <p:sldId id="405" r:id="rId2"/>
    <p:sldId id="369" r:id="rId3"/>
    <p:sldId id="331" r:id="rId4"/>
    <p:sldId id="352" r:id="rId5"/>
    <p:sldId id="406" r:id="rId6"/>
    <p:sldId id="377" r:id="rId7"/>
    <p:sldId id="407" r:id="rId8"/>
    <p:sldId id="411" r:id="rId9"/>
    <p:sldId id="380" r:id="rId10"/>
    <p:sldId id="381" r:id="rId11"/>
    <p:sldId id="404" r:id="rId12"/>
    <p:sldId id="388" r:id="rId13"/>
    <p:sldId id="383" r:id="rId14"/>
    <p:sldId id="385" r:id="rId15"/>
    <p:sldId id="387" r:id="rId16"/>
    <p:sldId id="389" r:id="rId17"/>
    <p:sldId id="409" r:id="rId18"/>
    <p:sldId id="410" r:id="rId19"/>
  </p:sldIdLst>
  <p:sldSz cx="9144000" cy="6858000" type="screen4x3"/>
  <p:notesSz cx="6858000" cy="9296400"/>
  <p:defaultTextStyle>
    <a:defPPr>
      <a:defRPr lang="en-US"/>
    </a:defPPr>
    <a:lvl1pPr algn="l" rtl="0" eaLnBrk="0" fontAlgn="base" hangingPunct="0">
      <a:spcBef>
        <a:spcPct val="0"/>
      </a:spcBef>
      <a:spcAft>
        <a:spcPct val="0"/>
      </a:spcAft>
      <a:defRPr sz="2200" kern="1200">
        <a:solidFill>
          <a:schemeClr val="accent2"/>
        </a:solidFill>
        <a:latin typeface="Times New Roman" pitchFamily="18" charset="0"/>
        <a:ea typeface="+mn-ea"/>
        <a:cs typeface="+mn-cs"/>
      </a:defRPr>
    </a:lvl1pPr>
    <a:lvl2pPr marL="457200" algn="l" rtl="0" eaLnBrk="0" fontAlgn="base" hangingPunct="0">
      <a:spcBef>
        <a:spcPct val="0"/>
      </a:spcBef>
      <a:spcAft>
        <a:spcPct val="0"/>
      </a:spcAft>
      <a:defRPr sz="2200" kern="1200">
        <a:solidFill>
          <a:schemeClr val="accent2"/>
        </a:solidFill>
        <a:latin typeface="Times New Roman" pitchFamily="18" charset="0"/>
        <a:ea typeface="+mn-ea"/>
        <a:cs typeface="+mn-cs"/>
      </a:defRPr>
    </a:lvl2pPr>
    <a:lvl3pPr marL="914400" algn="l" rtl="0" eaLnBrk="0" fontAlgn="base" hangingPunct="0">
      <a:spcBef>
        <a:spcPct val="0"/>
      </a:spcBef>
      <a:spcAft>
        <a:spcPct val="0"/>
      </a:spcAft>
      <a:defRPr sz="2200" kern="1200">
        <a:solidFill>
          <a:schemeClr val="accent2"/>
        </a:solidFill>
        <a:latin typeface="Times New Roman" pitchFamily="18" charset="0"/>
        <a:ea typeface="+mn-ea"/>
        <a:cs typeface="+mn-cs"/>
      </a:defRPr>
    </a:lvl3pPr>
    <a:lvl4pPr marL="1371600" algn="l" rtl="0" eaLnBrk="0" fontAlgn="base" hangingPunct="0">
      <a:spcBef>
        <a:spcPct val="0"/>
      </a:spcBef>
      <a:spcAft>
        <a:spcPct val="0"/>
      </a:spcAft>
      <a:defRPr sz="2200" kern="1200">
        <a:solidFill>
          <a:schemeClr val="accent2"/>
        </a:solidFill>
        <a:latin typeface="Times New Roman" pitchFamily="18" charset="0"/>
        <a:ea typeface="+mn-ea"/>
        <a:cs typeface="+mn-cs"/>
      </a:defRPr>
    </a:lvl4pPr>
    <a:lvl5pPr marL="1828800" algn="l" rtl="0" eaLnBrk="0" fontAlgn="base" hangingPunct="0">
      <a:spcBef>
        <a:spcPct val="0"/>
      </a:spcBef>
      <a:spcAft>
        <a:spcPct val="0"/>
      </a:spcAft>
      <a:defRPr sz="2200" kern="1200">
        <a:solidFill>
          <a:schemeClr val="accent2"/>
        </a:solidFill>
        <a:latin typeface="Times New Roman" pitchFamily="18" charset="0"/>
        <a:ea typeface="+mn-ea"/>
        <a:cs typeface="+mn-cs"/>
      </a:defRPr>
    </a:lvl5pPr>
    <a:lvl6pPr marL="2286000" algn="l" defTabSz="914400" rtl="0" eaLnBrk="1" latinLnBrk="0" hangingPunct="1">
      <a:defRPr sz="2200" kern="1200">
        <a:solidFill>
          <a:schemeClr val="accent2"/>
        </a:solidFill>
        <a:latin typeface="Times New Roman" pitchFamily="18" charset="0"/>
        <a:ea typeface="+mn-ea"/>
        <a:cs typeface="+mn-cs"/>
      </a:defRPr>
    </a:lvl6pPr>
    <a:lvl7pPr marL="2743200" algn="l" defTabSz="914400" rtl="0" eaLnBrk="1" latinLnBrk="0" hangingPunct="1">
      <a:defRPr sz="2200" kern="1200">
        <a:solidFill>
          <a:schemeClr val="accent2"/>
        </a:solidFill>
        <a:latin typeface="Times New Roman" pitchFamily="18" charset="0"/>
        <a:ea typeface="+mn-ea"/>
        <a:cs typeface="+mn-cs"/>
      </a:defRPr>
    </a:lvl7pPr>
    <a:lvl8pPr marL="3200400" algn="l" defTabSz="914400" rtl="0" eaLnBrk="1" latinLnBrk="0" hangingPunct="1">
      <a:defRPr sz="2200" kern="1200">
        <a:solidFill>
          <a:schemeClr val="accent2"/>
        </a:solidFill>
        <a:latin typeface="Times New Roman" pitchFamily="18" charset="0"/>
        <a:ea typeface="+mn-ea"/>
        <a:cs typeface="+mn-cs"/>
      </a:defRPr>
    </a:lvl8pPr>
    <a:lvl9pPr marL="3657600" algn="l" defTabSz="914400" rtl="0" eaLnBrk="1" latinLnBrk="0" hangingPunct="1">
      <a:defRPr sz="2200" kern="1200">
        <a:solidFill>
          <a:schemeClr val="accent2"/>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C4982"/>
    <a:srgbClr val="002664"/>
    <a:srgbClr val="C8C48A"/>
    <a:srgbClr val="BCB772"/>
    <a:srgbClr val="AEA754"/>
    <a:srgbClr val="A6B8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9467" autoAdjust="0"/>
  </p:normalViewPr>
  <p:slideViewPr>
    <p:cSldViewPr>
      <p:cViewPr>
        <p:scale>
          <a:sx n="75" d="100"/>
          <a:sy n="75" d="100"/>
        </p:scale>
        <p:origin x="-1290" y="-78"/>
      </p:cViewPr>
      <p:guideLst>
        <p:guide orient="horz" pos="640"/>
        <p:guide pos="13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1974" y="558"/>
      </p:cViewPr>
      <p:guideLst>
        <p:guide orient="horz" pos="2927"/>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itchFamily="18" charset="0"/>
              </a:defRPr>
            </a:lvl1pPr>
          </a:lstStyle>
          <a:p>
            <a:pPr>
              <a:defRPr/>
            </a:pPr>
            <a:fld id="{E883EB68-09A3-4D11-B06F-A74468D823C7}" type="slidenum">
              <a:rPr lang="en-US"/>
              <a:pPr>
                <a:defRPr/>
              </a:pPr>
              <a:t>‹#›</a:t>
            </a:fld>
            <a:endParaRPr lang="en-US"/>
          </a:p>
        </p:txBody>
      </p:sp>
    </p:spTree>
    <p:extLst>
      <p:ext uri="{BB962C8B-B14F-4D97-AF65-F5344CB8AC3E}">
        <p14:creationId xmlns:p14="http://schemas.microsoft.com/office/powerpoint/2010/main" xmlns="" val="2765327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pitchFamily="18" charset="0"/>
              </a:defRPr>
            </a:lvl1pPr>
          </a:lstStyle>
          <a:p>
            <a:pPr>
              <a:defRPr/>
            </a:pPr>
            <a:endParaRPr lang="en-US"/>
          </a:p>
        </p:txBody>
      </p:sp>
      <p:sp>
        <p:nvSpPr>
          <p:cNvPr id="4710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itchFamily="18" charset="0"/>
              </a:defRPr>
            </a:lvl1pPr>
          </a:lstStyle>
          <a:p>
            <a:pPr>
              <a:defRPr/>
            </a:pPr>
            <a:fld id="{F8EA2817-497C-408D-B51D-C268DA62800E}" type="slidenum">
              <a:rPr lang="en-US"/>
              <a:pPr>
                <a:defRPr/>
              </a:pPr>
              <a:t>‹#›</a:t>
            </a:fld>
            <a:endParaRPr lang="en-US"/>
          </a:p>
        </p:txBody>
      </p:sp>
    </p:spTree>
    <p:extLst>
      <p:ext uri="{BB962C8B-B14F-4D97-AF65-F5344CB8AC3E}">
        <p14:creationId xmlns:p14="http://schemas.microsoft.com/office/powerpoint/2010/main" xmlns="" val="690878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accent2"/>
                </a:solidFill>
                <a:latin typeface="Times New Roman" pitchFamily="18" charset="0"/>
              </a:defRPr>
            </a:lvl1pPr>
            <a:lvl2pPr marL="742950" indent="-285750">
              <a:defRPr sz="2200">
                <a:solidFill>
                  <a:schemeClr val="accent2"/>
                </a:solidFill>
                <a:latin typeface="Times New Roman" pitchFamily="18" charset="0"/>
              </a:defRPr>
            </a:lvl2pPr>
            <a:lvl3pPr marL="1143000" indent="-228600">
              <a:defRPr sz="2200">
                <a:solidFill>
                  <a:schemeClr val="accent2"/>
                </a:solidFill>
                <a:latin typeface="Times New Roman" pitchFamily="18" charset="0"/>
              </a:defRPr>
            </a:lvl3pPr>
            <a:lvl4pPr marL="1600200" indent="-228600">
              <a:defRPr sz="2200">
                <a:solidFill>
                  <a:schemeClr val="accent2"/>
                </a:solidFill>
                <a:latin typeface="Times New Roman" pitchFamily="18" charset="0"/>
              </a:defRPr>
            </a:lvl4pPr>
            <a:lvl5pPr marL="2057400" indent="-228600">
              <a:defRPr sz="2200">
                <a:solidFill>
                  <a:schemeClr val="accent2"/>
                </a:solidFill>
                <a:latin typeface="Times New Roman" pitchFamily="18" charset="0"/>
              </a:defRPr>
            </a:lvl5pPr>
            <a:lvl6pPr marL="2514600" indent="-228600" eaLnBrk="0" fontAlgn="base" hangingPunct="0">
              <a:spcBef>
                <a:spcPct val="0"/>
              </a:spcBef>
              <a:spcAft>
                <a:spcPct val="0"/>
              </a:spcAft>
              <a:defRPr sz="2200">
                <a:solidFill>
                  <a:schemeClr val="accent2"/>
                </a:solidFill>
                <a:latin typeface="Times New Roman" pitchFamily="18" charset="0"/>
              </a:defRPr>
            </a:lvl6pPr>
            <a:lvl7pPr marL="2971800" indent="-228600" eaLnBrk="0" fontAlgn="base" hangingPunct="0">
              <a:spcBef>
                <a:spcPct val="0"/>
              </a:spcBef>
              <a:spcAft>
                <a:spcPct val="0"/>
              </a:spcAft>
              <a:defRPr sz="2200">
                <a:solidFill>
                  <a:schemeClr val="accent2"/>
                </a:solidFill>
                <a:latin typeface="Times New Roman" pitchFamily="18" charset="0"/>
              </a:defRPr>
            </a:lvl7pPr>
            <a:lvl8pPr marL="3429000" indent="-228600" eaLnBrk="0" fontAlgn="base" hangingPunct="0">
              <a:spcBef>
                <a:spcPct val="0"/>
              </a:spcBef>
              <a:spcAft>
                <a:spcPct val="0"/>
              </a:spcAft>
              <a:defRPr sz="2200">
                <a:solidFill>
                  <a:schemeClr val="accent2"/>
                </a:solidFill>
                <a:latin typeface="Times New Roman" pitchFamily="18" charset="0"/>
              </a:defRPr>
            </a:lvl8pPr>
            <a:lvl9pPr marL="3886200" indent="-228600" eaLnBrk="0" fontAlgn="base" hangingPunct="0">
              <a:spcBef>
                <a:spcPct val="0"/>
              </a:spcBef>
              <a:spcAft>
                <a:spcPct val="0"/>
              </a:spcAft>
              <a:defRPr sz="2200">
                <a:solidFill>
                  <a:schemeClr val="accent2"/>
                </a:solidFill>
                <a:latin typeface="Times New Roman" pitchFamily="18" charset="0"/>
              </a:defRPr>
            </a:lvl9pPr>
          </a:lstStyle>
          <a:p>
            <a:fld id="{0A30F22E-4C55-4498-8DC6-85E909B767F5}" type="slidenum">
              <a:rPr lang="en-US" sz="1200" smtClean="0">
                <a:solidFill>
                  <a:schemeClr val="tx1"/>
                </a:solidFill>
                <a:latin typeface="Times" pitchFamily="18" charset="0"/>
              </a:rPr>
              <a:pPr/>
              <a:t>2</a:t>
            </a:fld>
            <a:endParaRPr lang="en-US" sz="1200" smtClean="0">
              <a:solidFill>
                <a:schemeClr val="tx1"/>
              </a:solidFill>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accent2"/>
                </a:solidFill>
                <a:latin typeface="Times New Roman" pitchFamily="18" charset="0"/>
              </a:defRPr>
            </a:lvl1pPr>
            <a:lvl2pPr marL="742950" indent="-285750">
              <a:defRPr sz="2200">
                <a:solidFill>
                  <a:schemeClr val="accent2"/>
                </a:solidFill>
                <a:latin typeface="Times New Roman" pitchFamily="18" charset="0"/>
              </a:defRPr>
            </a:lvl2pPr>
            <a:lvl3pPr marL="1143000" indent="-228600">
              <a:defRPr sz="2200">
                <a:solidFill>
                  <a:schemeClr val="accent2"/>
                </a:solidFill>
                <a:latin typeface="Times New Roman" pitchFamily="18" charset="0"/>
              </a:defRPr>
            </a:lvl3pPr>
            <a:lvl4pPr marL="1600200" indent="-228600">
              <a:defRPr sz="2200">
                <a:solidFill>
                  <a:schemeClr val="accent2"/>
                </a:solidFill>
                <a:latin typeface="Times New Roman" pitchFamily="18" charset="0"/>
              </a:defRPr>
            </a:lvl4pPr>
            <a:lvl5pPr marL="2057400" indent="-228600">
              <a:defRPr sz="2200">
                <a:solidFill>
                  <a:schemeClr val="accent2"/>
                </a:solidFill>
                <a:latin typeface="Times New Roman" pitchFamily="18" charset="0"/>
              </a:defRPr>
            </a:lvl5pPr>
            <a:lvl6pPr marL="2514600" indent="-228600" eaLnBrk="0" fontAlgn="base" hangingPunct="0">
              <a:spcBef>
                <a:spcPct val="0"/>
              </a:spcBef>
              <a:spcAft>
                <a:spcPct val="0"/>
              </a:spcAft>
              <a:defRPr sz="2200">
                <a:solidFill>
                  <a:schemeClr val="accent2"/>
                </a:solidFill>
                <a:latin typeface="Times New Roman" pitchFamily="18" charset="0"/>
              </a:defRPr>
            </a:lvl6pPr>
            <a:lvl7pPr marL="2971800" indent="-228600" eaLnBrk="0" fontAlgn="base" hangingPunct="0">
              <a:spcBef>
                <a:spcPct val="0"/>
              </a:spcBef>
              <a:spcAft>
                <a:spcPct val="0"/>
              </a:spcAft>
              <a:defRPr sz="2200">
                <a:solidFill>
                  <a:schemeClr val="accent2"/>
                </a:solidFill>
                <a:latin typeface="Times New Roman" pitchFamily="18" charset="0"/>
              </a:defRPr>
            </a:lvl7pPr>
            <a:lvl8pPr marL="3429000" indent="-228600" eaLnBrk="0" fontAlgn="base" hangingPunct="0">
              <a:spcBef>
                <a:spcPct val="0"/>
              </a:spcBef>
              <a:spcAft>
                <a:spcPct val="0"/>
              </a:spcAft>
              <a:defRPr sz="2200">
                <a:solidFill>
                  <a:schemeClr val="accent2"/>
                </a:solidFill>
                <a:latin typeface="Times New Roman" pitchFamily="18" charset="0"/>
              </a:defRPr>
            </a:lvl8pPr>
            <a:lvl9pPr marL="3886200" indent="-228600" eaLnBrk="0" fontAlgn="base" hangingPunct="0">
              <a:spcBef>
                <a:spcPct val="0"/>
              </a:spcBef>
              <a:spcAft>
                <a:spcPct val="0"/>
              </a:spcAft>
              <a:defRPr sz="2200">
                <a:solidFill>
                  <a:schemeClr val="accent2"/>
                </a:solidFill>
                <a:latin typeface="Times New Roman" pitchFamily="18" charset="0"/>
              </a:defRPr>
            </a:lvl9pPr>
          </a:lstStyle>
          <a:p>
            <a:fld id="{EDEA277A-DEB5-4E20-B829-EF612B732138}" type="slidenum">
              <a:rPr lang="en-US" sz="1200" smtClean="0">
                <a:solidFill>
                  <a:schemeClr val="tx1"/>
                </a:solidFill>
                <a:latin typeface="Times" pitchFamily="18" charset="0"/>
              </a:rPr>
              <a:pPr/>
              <a:t>3</a:t>
            </a:fld>
            <a:endParaRPr lang="en-US" sz="1200" smtClean="0">
              <a:solidFill>
                <a:schemeClr val="tx1"/>
              </a:solidFill>
              <a:latin typeface="Times"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endParaRPr lang="en-US" smtClean="0"/>
          </a:p>
          <a:p>
            <a:pPr marL="228600" indent="-228600"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accent2"/>
                </a:solidFill>
                <a:latin typeface="Times New Roman" pitchFamily="18" charset="0"/>
              </a:defRPr>
            </a:lvl1pPr>
            <a:lvl2pPr marL="742950" indent="-285750">
              <a:defRPr sz="2200">
                <a:solidFill>
                  <a:schemeClr val="accent2"/>
                </a:solidFill>
                <a:latin typeface="Times New Roman" pitchFamily="18" charset="0"/>
              </a:defRPr>
            </a:lvl2pPr>
            <a:lvl3pPr marL="1143000" indent="-228600">
              <a:defRPr sz="2200">
                <a:solidFill>
                  <a:schemeClr val="accent2"/>
                </a:solidFill>
                <a:latin typeface="Times New Roman" pitchFamily="18" charset="0"/>
              </a:defRPr>
            </a:lvl3pPr>
            <a:lvl4pPr marL="1600200" indent="-228600">
              <a:defRPr sz="2200">
                <a:solidFill>
                  <a:schemeClr val="accent2"/>
                </a:solidFill>
                <a:latin typeface="Times New Roman" pitchFamily="18" charset="0"/>
              </a:defRPr>
            </a:lvl4pPr>
            <a:lvl5pPr marL="2057400" indent="-228600">
              <a:defRPr sz="2200">
                <a:solidFill>
                  <a:schemeClr val="accent2"/>
                </a:solidFill>
                <a:latin typeface="Times New Roman" pitchFamily="18" charset="0"/>
              </a:defRPr>
            </a:lvl5pPr>
            <a:lvl6pPr marL="2514600" indent="-228600" eaLnBrk="0" fontAlgn="base" hangingPunct="0">
              <a:spcBef>
                <a:spcPct val="0"/>
              </a:spcBef>
              <a:spcAft>
                <a:spcPct val="0"/>
              </a:spcAft>
              <a:defRPr sz="2200">
                <a:solidFill>
                  <a:schemeClr val="accent2"/>
                </a:solidFill>
                <a:latin typeface="Times New Roman" pitchFamily="18" charset="0"/>
              </a:defRPr>
            </a:lvl6pPr>
            <a:lvl7pPr marL="2971800" indent="-228600" eaLnBrk="0" fontAlgn="base" hangingPunct="0">
              <a:spcBef>
                <a:spcPct val="0"/>
              </a:spcBef>
              <a:spcAft>
                <a:spcPct val="0"/>
              </a:spcAft>
              <a:defRPr sz="2200">
                <a:solidFill>
                  <a:schemeClr val="accent2"/>
                </a:solidFill>
                <a:latin typeface="Times New Roman" pitchFamily="18" charset="0"/>
              </a:defRPr>
            </a:lvl7pPr>
            <a:lvl8pPr marL="3429000" indent="-228600" eaLnBrk="0" fontAlgn="base" hangingPunct="0">
              <a:spcBef>
                <a:spcPct val="0"/>
              </a:spcBef>
              <a:spcAft>
                <a:spcPct val="0"/>
              </a:spcAft>
              <a:defRPr sz="2200">
                <a:solidFill>
                  <a:schemeClr val="accent2"/>
                </a:solidFill>
                <a:latin typeface="Times New Roman" pitchFamily="18" charset="0"/>
              </a:defRPr>
            </a:lvl8pPr>
            <a:lvl9pPr marL="3886200" indent="-228600" eaLnBrk="0" fontAlgn="base" hangingPunct="0">
              <a:spcBef>
                <a:spcPct val="0"/>
              </a:spcBef>
              <a:spcAft>
                <a:spcPct val="0"/>
              </a:spcAft>
              <a:defRPr sz="2200">
                <a:solidFill>
                  <a:schemeClr val="accent2"/>
                </a:solidFill>
                <a:latin typeface="Times New Roman" pitchFamily="18" charset="0"/>
              </a:defRPr>
            </a:lvl9pPr>
          </a:lstStyle>
          <a:p>
            <a:fld id="{BCD12BAB-BF4D-47BD-A0D5-B9F321F3ED63}" type="slidenum">
              <a:rPr lang="en-US" sz="1200" smtClean="0">
                <a:solidFill>
                  <a:schemeClr val="tx1"/>
                </a:solidFill>
                <a:latin typeface="Times" pitchFamily="18" charset="0"/>
              </a:rPr>
              <a:pPr/>
              <a:t>4</a:t>
            </a:fld>
            <a:endParaRPr lang="en-US" sz="1200" smtClean="0">
              <a:solidFill>
                <a:schemeClr val="tx1"/>
              </a:solidFill>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accent2"/>
                </a:solidFill>
                <a:latin typeface="Times New Roman" pitchFamily="18" charset="0"/>
              </a:defRPr>
            </a:lvl1pPr>
            <a:lvl2pPr marL="742950" indent="-285750">
              <a:defRPr sz="2200">
                <a:solidFill>
                  <a:schemeClr val="accent2"/>
                </a:solidFill>
                <a:latin typeface="Times New Roman" pitchFamily="18" charset="0"/>
              </a:defRPr>
            </a:lvl2pPr>
            <a:lvl3pPr marL="1143000" indent="-228600">
              <a:defRPr sz="2200">
                <a:solidFill>
                  <a:schemeClr val="accent2"/>
                </a:solidFill>
                <a:latin typeface="Times New Roman" pitchFamily="18" charset="0"/>
              </a:defRPr>
            </a:lvl3pPr>
            <a:lvl4pPr marL="1600200" indent="-228600">
              <a:defRPr sz="2200">
                <a:solidFill>
                  <a:schemeClr val="accent2"/>
                </a:solidFill>
                <a:latin typeface="Times New Roman" pitchFamily="18" charset="0"/>
              </a:defRPr>
            </a:lvl4pPr>
            <a:lvl5pPr marL="2057400" indent="-228600">
              <a:defRPr sz="2200">
                <a:solidFill>
                  <a:schemeClr val="accent2"/>
                </a:solidFill>
                <a:latin typeface="Times New Roman" pitchFamily="18" charset="0"/>
              </a:defRPr>
            </a:lvl5pPr>
            <a:lvl6pPr marL="2514600" indent="-228600" eaLnBrk="0" fontAlgn="base" hangingPunct="0">
              <a:spcBef>
                <a:spcPct val="0"/>
              </a:spcBef>
              <a:spcAft>
                <a:spcPct val="0"/>
              </a:spcAft>
              <a:defRPr sz="2200">
                <a:solidFill>
                  <a:schemeClr val="accent2"/>
                </a:solidFill>
                <a:latin typeface="Times New Roman" pitchFamily="18" charset="0"/>
              </a:defRPr>
            </a:lvl6pPr>
            <a:lvl7pPr marL="2971800" indent="-228600" eaLnBrk="0" fontAlgn="base" hangingPunct="0">
              <a:spcBef>
                <a:spcPct val="0"/>
              </a:spcBef>
              <a:spcAft>
                <a:spcPct val="0"/>
              </a:spcAft>
              <a:defRPr sz="2200">
                <a:solidFill>
                  <a:schemeClr val="accent2"/>
                </a:solidFill>
                <a:latin typeface="Times New Roman" pitchFamily="18" charset="0"/>
              </a:defRPr>
            </a:lvl7pPr>
            <a:lvl8pPr marL="3429000" indent="-228600" eaLnBrk="0" fontAlgn="base" hangingPunct="0">
              <a:spcBef>
                <a:spcPct val="0"/>
              </a:spcBef>
              <a:spcAft>
                <a:spcPct val="0"/>
              </a:spcAft>
              <a:defRPr sz="2200">
                <a:solidFill>
                  <a:schemeClr val="accent2"/>
                </a:solidFill>
                <a:latin typeface="Times New Roman" pitchFamily="18" charset="0"/>
              </a:defRPr>
            </a:lvl8pPr>
            <a:lvl9pPr marL="3886200" indent="-228600" eaLnBrk="0" fontAlgn="base" hangingPunct="0">
              <a:spcBef>
                <a:spcPct val="0"/>
              </a:spcBef>
              <a:spcAft>
                <a:spcPct val="0"/>
              </a:spcAft>
              <a:defRPr sz="2200">
                <a:solidFill>
                  <a:schemeClr val="accent2"/>
                </a:solidFill>
                <a:latin typeface="Times New Roman" pitchFamily="18" charset="0"/>
              </a:defRPr>
            </a:lvl9pPr>
          </a:lstStyle>
          <a:p>
            <a:fld id="{CDC33556-EEE0-4EA9-A569-8B6BBAC74DA5}" type="slidenum">
              <a:rPr lang="en-US" sz="1200" smtClean="0">
                <a:solidFill>
                  <a:schemeClr val="tx1"/>
                </a:solidFill>
                <a:latin typeface="Times" pitchFamily="18" charset="0"/>
              </a:rPr>
              <a:pPr/>
              <a:t>6</a:t>
            </a:fld>
            <a:endParaRPr lang="en-US" sz="1200" smtClean="0">
              <a:solidFill>
                <a:schemeClr val="tx1"/>
              </a:solidFill>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78F64C-F146-43CA-9226-3D73FEAB283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365684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78F64C-F146-43CA-9226-3D73FEAB283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130748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78F64C-F146-43CA-9226-3D73FEAB283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361772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78F64C-F146-43CA-9226-3D73FEAB283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102010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78F64C-F146-43CA-9226-3D73FEAB2839}" type="datetimeFigureOut">
              <a:rPr lang="en-US" smtClean="0"/>
              <a:pPr/>
              <a:t>4/22/2018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136569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78F64C-F146-43CA-9226-3D73FEAB2839}" type="datetimeFigureOut">
              <a:rPr lang="en-US" smtClean="0"/>
              <a:pPr/>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3794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78F64C-F146-43CA-9226-3D73FEAB2839}" type="datetimeFigureOut">
              <a:rPr lang="en-US" smtClean="0"/>
              <a:pPr/>
              <a:t>4/22/2018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396600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78F64C-F146-43CA-9226-3D73FEAB2839}" type="datetimeFigureOut">
              <a:rPr lang="en-US" smtClean="0"/>
              <a:pPr/>
              <a:t>4/22/2018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404105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8F64C-F146-43CA-9226-3D73FEAB2839}" type="datetimeFigureOut">
              <a:rPr lang="en-US" smtClean="0"/>
              <a:pPr/>
              <a:t>4/22/2018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953769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78F64C-F146-43CA-9226-3D73FEAB2839}" type="datetimeFigureOut">
              <a:rPr lang="en-US" smtClean="0"/>
              <a:pPr/>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76109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78F64C-F146-43CA-9226-3D73FEAB2839}" type="datetimeFigureOut">
              <a:rPr lang="en-US" smtClean="0"/>
              <a:pPr/>
              <a:t>4/22/2018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25166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8F64C-F146-43CA-9226-3D73FEAB2839}" type="datetimeFigureOut">
              <a:rPr lang="en-US" smtClean="0"/>
              <a:pPr/>
              <a:t>4/22/2018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6007E-C40C-4D86-9B54-50D385B7A02A}" type="slidenum">
              <a:rPr lang="en-US" smtClean="0"/>
              <a:pPr/>
              <a:t>‹#›</a:t>
            </a:fld>
            <a:endParaRPr lang="en-US"/>
          </a:p>
        </p:txBody>
      </p:sp>
    </p:spTree>
    <p:extLst>
      <p:ext uri="{BB962C8B-B14F-4D97-AF65-F5344CB8AC3E}">
        <p14:creationId xmlns:p14="http://schemas.microsoft.com/office/powerpoint/2010/main" xmlns="" val="3316789124"/>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audio" Target="../media/audio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s://www.usfa.fema.gov/downloads/pdf/publications/fa_342.pdf" TargetMode="Externa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2.png"/><Relationship Id="rId4" Type="http://schemas.openxmlformats.org/officeDocument/2006/relationships/hyperlink" Target="http://www.ffsafetyculture.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amercanfireculture.com/" TargetMode="Externa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audio" Target="../media/audio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Seat Belt Case Study</a:t>
            </a:r>
            <a:endParaRPr lang="en-US" dirty="0">
              <a:solidFill>
                <a:srgbClr val="FF0000"/>
              </a:solidFill>
            </a:endParaRPr>
          </a:p>
        </p:txBody>
      </p:sp>
      <p:sp>
        <p:nvSpPr>
          <p:cNvPr id="3" name="Content Placeholder 2"/>
          <p:cNvSpPr>
            <a:spLocks noGrp="1"/>
          </p:cNvSpPr>
          <p:nvPr>
            <p:ph idx="1"/>
          </p:nvPr>
        </p:nvSpPr>
        <p:spPr/>
        <p:txBody>
          <a:bodyPr/>
          <a:lstStyle/>
          <a:p>
            <a:pPr>
              <a:buNone/>
            </a:pPr>
            <a:r>
              <a:rPr lang="en-US" dirty="0" smtClean="0"/>
              <a:t>    Exploring seat belt use among firefighter: A multiple case study using the Schein model of organizational culture and change. (Draft)</a:t>
            </a:r>
          </a:p>
          <a:p>
            <a:pPr>
              <a:buNone/>
            </a:pPr>
            <a:endParaRPr lang="en-US" dirty="0" smtClean="0"/>
          </a:p>
          <a:p>
            <a:pPr algn="ctr">
              <a:buNone/>
            </a:pPr>
            <a:r>
              <a:rPr lang="en-US" sz="1600" dirty="0" smtClean="0"/>
              <a:t>Burton A. Clark, Ed.D., EFO</a:t>
            </a:r>
          </a:p>
          <a:p>
            <a:pPr algn="ctr">
              <a:buNone/>
            </a:pPr>
            <a:r>
              <a:rPr lang="en-US" sz="1600" dirty="0" smtClean="0"/>
              <a:t>Visiting Scholar JHU Bloomberg School of Public Health Center for Injury Research and Policy</a:t>
            </a:r>
          </a:p>
          <a:p>
            <a:pPr algn="ctr">
              <a:buNone/>
            </a:pPr>
            <a:r>
              <a:rPr lang="en-US" sz="1600" dirty="0" smtClean="0"/>
              <a:t>Program Chair Management Science National Fire Academy</a:t>
            </a:r>
          </a:p>
          <a:p>
            <a:pPr algn="ctr">
              <a:buNone/>
            </a:pPr>
            <a:r>
              <a:rPr lang="en-US" sz="1600" dirty="0" smtClean="0"/>
              <a:t>Reviewer NIOSH Fire Fighter Occupational Fatality Study</a:t>
            </a:r>
          </a:p>
          <a:p>
            <a:pPr algn="ctr">
              <a:buNone/>
            </a:pPr>
            <a:endParaRPr lang="en-US" sz="1600" dirty="0" smtClean="0"/>
          </a:p>
          <a:p>
            <a:pPr algn="ctr">
              <a:buNone/>
            </a:pPr>
            <a:r>
              <a:rPr lang="en-US" sz="1600" dirty="0" smtClean="0"/>
              <a:t>Sept. 8, 2013 25th Graduate Symposium</a:t>
            </a:r>
          </a:p>
          <a:p>
            <a:pPr algn="ctr">
              <a:buNone/>
            </a:pPr>
            <a:r>
              <a:rPr lang="en-US" sz="1600" dirty="0" smtClean="0"/>
              <a:t>Posted on line April 2018</a:t>
            </a:r>
            <a:endParaRPr lang="en-US" sz="1600" dirty="0"/>
          </a:p>
        </p:txBody>
      </p:sp>
      <p:pic>
        <p:nvPicPr>
          <p:cNvPr id="4" name="~PP2368.WAV">
            <a:hlinkClick r:id="" action="ppaction://media"/>
          </p:cNvPr>
          <p:cNvPicPr>
            <a:picLocks noRot="1" noChangeAspect="1"/>
          </p:cNvPicPr>
          <p:nvPr>
            <a:wavAudioFile r:embed="rId1" name="~PP2368.WAV"/>
          </p:nvPr>
        </p:nvPicPr>
        <p:blipFill>
          <a:blip r:embed="rId3" cstate="print"/>
          <a:stretch>
            <a:fillRect/>
          </a:stretch>
        </p:blipFill>
        <p:spPr>
          <a:xfrm>
            <a:off x="8696325" y="6410325"/>
            <a:ext cx="304800" cy="304800"/>
          </a:xfrm>
          <a:prstGeom prst="rect">
            <a:avLst/>
          </a:prstGeom>
        </p:spPr>
      </p:pic>
    </p:spTree>
  </p:cSld>
  <p:clrMapOvr>
    <a:masterClrMapping/>
  </p:clrMapOvr>
  <p:transition advTm="937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en-US" b="1" dirty="0" smtClean="0">
                <a:solidFill>
                  <a:schemeClr val="bg1"/>
                </a:solidFill>
                <a:latin typeface="Arial" pitchFamily="34" charset="0"/>
                <a:cs typeface="Arial" pitchFamily="34" charset="0"/>
              </a:rPr>
              <a:t>Cha   </a:t>
            </a:r>
            <a:r>
              <a:rPr lang="en-US" b="1" dirty="0" smtClean="0">
                <a:latin typeface="Arial" pitchFamily="34" charset="0"/>
                <a:cs typeface="Arial" pitchFamily="34" charset="0"/>
              </a:rPr>
              <a:t>Change</a:t>
            </a:r>
            <a:r>
              <a:rPr lang="en-US" b="1" dirty="0" smtClean="0">
                <a:solidFill>
                  <a:schemeClr val="bg1"/>
                </a:solidFill>
                <a:latin typeface="Arial" pitchFamily="34" charset="0"/>
                <a:cs typeface="Arial" pitchFamily="34" charset="0"/>
              </a:rPr>
              <a:t> </a:t>
            </a:r>
            <a:r>
              <a:rPr lang="en-US" b="1" dirty="0" smtClean="0">
                <a:latin typeface="Arial" pitchFamily="34" charset="0"/>
                <a:cs typeface="Arial" pitchFamily="34" charset="0"/>
              </a:rPr>
              <a:t>F</a:t>
            </a:r>
            <a:r>
              <a:rPr lang="en-US" b="1" dirty="0" smtClean="0">
                <a:latin typeface="Arial" pitchFamily="34" charset="0"/>
                <a:cs typeface="Arial" pitchFamily="34" charset="0"/>
              </a:rPr>
              <a:t>actors (Ch)</a:t>
            </a:r>
            <a:r>
              <a:rPr lang="en-US" b="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result (CH)</a:t>
            </a:r>
          </a:p>
        </p:txBody>
      </p:sp>
      <p:sp>
        <p:nvSpPr>
          <p:cNvPr id="9219" name="Content Placeholder 2"/>
          <p:cNvSpPr>
            <a:spLocks noGrp="1"/>
          </p:cNvSpPr>
          <p:nvPr>
            <p:ph idx="1"/>
          </p:nvPr>
        </p:nvSpPr>
        <p:spPr>
          <a:xfrm>
            <a:off x="1219200" y="1295400"/>
            <a:ext cx="7239000" cy="4953000"/>
          </a:xfrm>
        </p:spPr>
        <p:txBody>
          <a:bodyPr>
            <a:normAutofit lnSpcReduction="10000"/>
          </a:bodyPr>
          <a:lstStyle/>
          <a:p>
            <a:pPr>
              <a:buFont typeface="Times" pitchFamily="18" charset="0"/>
              <a:buNone/>
            </a:pPr>
            <a:r>
              <a:rPr lang="en-US" sz="2000" dirty="0" smtClean="0"/>
              <a:t>	Unfreezing</a:t>
            </a:r>
          </a:p>
          <a:p>
            <a:pPr>
              <a:buFont typeface="Times" pitchFamily="18" charset="0"/>
              <a:buNone/>
            </a:pPr>
            <a:r>
              <a:rPr lang="en-US" sz="2000" dirty="0" smtClean="0"/>
              <a:t>	</a:t>
            </a:r>
            <a:r>
              <a:rPr lang="en-US" sz="1800" dirty="0" smtClean="0"/>
              <a:t>	New Disconfirming Information (Ni)</a:t>
            </a:r>
          </a:p>
          <a:p>
            <a:pPr>
              <a:buFont typeface="Times" pitchFamily="18" charset="0"/>
              <a:buNone/>
            </a:pPr>
            <a:r>
              <a:rPr lang="en-US" sz="2000" dirty="0" smtClean="0"/>
              <a:t>		Sense of Failure (</a:t>
            </a:r>
            <a:r>
              <a:rPr lang="en-US" sz="2000" dirty="0" err="1" smtClean="0"/>
              <a:t>sF</a:t>
            </a:r>
            <a:r>
              <a:rPr lang="en-US" sz="2000" dirty="0" smtClean="0"/>
              <a:t>)</a:t>
            </a:r>
          </a:p>
          <a:p>
            <a:pPr>
              <a:buFont typeface="Times" pitchFamily="18" charset="0"/>
              <a:buNone/>
            </a:pPr>
            <a:r>
              <a:rPr lang="en-US" sz="2000" dirty="0" smtClean="0"/>
              <a:t>	Cognitive Restructuring</a:t>
            </a:r>
          </a:p>
          <a:p>
            <a:pPr>
              <a:buFont typeface="Times" pitchFamily="18" charset="0"/>
              <a:buNone/>
            </a:pPr>
            <a:r>
              <a:rPr lang="en-US" sz="2000" dirty="0" smtClean="0"/>
              <a:t>		Old behavior (not using seat belt)</a:t>
            </a:r>
          </a:p>
          <a:p>
            <a:pPr>
              <a:buFont typeface="Times" pitchFamily="18" charset="0"/>
              <a:buNone/>
            </a:pPr>
            <a:r>
              <a:rPr lang="en-US" sz="2000" dirty="0" smtClean="0"/>
              <a:t>			Dissatisfying (D)</a:t>
            </a:r>
          </a:p>
          <a:p>
            <a:pPr>
              <a:buFont typeface="Times" pitchFamily="18" charset="0"/>
              <a:buNone/>
            </a:pPr>
            <a:r>
              <a:rPr lang="en-US" sz="2000" dirty="0" smtClean="0"/>
              <a:t>			Wrong (W)</a:t>
            </a:r>
          </a:p>
          <a:p>
            <a:pPr>
              <a:buFont typeface="Times" pitchFamily="18" charset="0"/>
              <a:buNone/>
            </a:pPr>
            <a:r>
              <a:rPr lang="en-US" sz="2000" dirty="0" smtClean="0"/>
              <a:t>		New behavior (using seat belts)</a:t>
            </a:r>
          </a:p>
          <a:p>
            <a:pPr>
              <a:buFont typeface="Times" pitchFamily="18" charset="0"/>
              <a:buNone/>
            </a:pPr>
            <a:r>
              <a:rPr lang="en-US" sz="2000" dirty="0" smtClean="0"/>
              <a:t>			Right (R)</a:t>
            </a:r>
          </a:p>
          <a:p>
            <a:pPr>
              <a:buFont typeface="Times" pitchFamily="18" charset="0"/>
              <a:buNone/>
            </a:pPr>
            <a:r>
              <a:rPr lang="en-US" sz="2000" dirty="0" smtClean="0"/>
              <a:t>			Do Able (</a:t>
            </a:r>
            <a:r>
              <a:rPr lang="en-US" sz="2000" dirty="0" err="1" smtClean="0"/>
              <a:t>Da</a:t>
            </a:r>
            <a:r>
              <a:rPr lang="en-US" sz="2000" dirty="0" smtClean="0"/>
              <a:t>)</a:t>
            </a:r>
          </a:p>
          <a:p>
            <a:pPr>
              <a:buFont typeface="Times" pitchFamily="18" charset="0"/>
              <a:buNone/>
            </a:pPr>
            <a:r>
              <a:rPr lang="en-US" sz="2000" dirty="0" smtClean="0"/>
              <a:t>	Refreezing</a:t>
            </a:r>
          </a:p>
          <a:p>
            <a:pPr>
              <a:buFont typeface="Times" pitchFamily="18" charset="0"/>
              <a:buNone/>
            </a:pPr>
            <a:r>
              <a:rPr lang="en-US" sz="2000" dirty="0" smtClean="0"/>
              <a:t>		Perform new behavior (</a:t>
            </a:r>
            <a:r>
              <a:rPr lang="en-US" sz="2000" dirty="0" err="1" smtClean="0"/>
              <a:t>Pb</a:t>
            </a:r>
            <a:r>
              <a:rPr lang="en-US" sz="2000" dirty="0" smtClean="0"/>
              <a:t>)</a:t>
            </a:r>
          </a:p>
          <a:p>
            <a:pPr>
              <a:buFont typeface="Times" pitchFamily="18" charset="0"/>
              <a:buNone/>
            </a:pPr>
            <a:r>
              <a:rPr lang="en-US" sz="2000" dirty="0" smtClean="0"/>
              <a:t>		Get others to perform new behavior (O)</a:t>
            </a:r>
          </a:p>
          <a:p>
            <a:pPr>
              <a:buFont typeface="Times" pitchFamily="18" charset="0"/>
              <a:buNone/>
            </a:pPr>
            <a:r>
              <a:rPr lang="en-US" sz="2000" dirty="0" smtClean="0"/>
              <a:t>		Take the seat belt pledge (TP)</a:t>
            </a:r>
          </a:p>
          <a:p>
            <a:pPr>
              <a:buFont typeface="Times" pitchFamily="18" charset="0"/>
              <a:buNone/>
            </a:pPr>
            <a:endParaRPr lang="en-US" sz="2000" dirty="0" smtClean="0"/>
          </a:p>
        </p:txBody>
      </p:sp>
      <p:pic>
        <p:nvPicPr>
          <p:cNvPr id="4" name="~PP3288.WAV">
            <a:hlinkClick r:id="" action="ppaction://media"/>
          </p:cNvPr>
          <p:cNvPicPr>
            <a:picLocks noRot="1" noChangeAspect="1"/>
          </p:cNvPicPr>
          <p:nvPr>
            <a:wavAudioFile r:embed="rId1" name="~PP3288.WAV"/>
          </p:nvPr>
        </p:nvPicPr>
        <p:blipFill>
          <a:blip r:embed="rId3" cstate="print"/>
          <a:stretch>
            <a:fillRect/>
          </a:stretch>
        </p:blipFill>
        <p:spPr>
          <a:xfrm>
            <a:off x="8696325" y="6410325"/>
            <a:ext cx="304800" cy="304800"/>
          </a:xfrm>
          <a:prstGeom prst="rect">
            <a:avLst/>
          </a:prstGeom>
        </p:spPr>
      </p:pic>
    </p:spTree>
  </p:cSld>
  <p:clrMapOvr>
    <a:masterClrMapping/>
  </p:clrMapOvr>
  <p:transition advTm="171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524000"/>
            <a:ext cx="8839200"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itle 1"/>
          <p:cNvSpPr txBox="1">
            <a:spLocks/>
          </p:cNvSpPr>
          <p:nvPr/>
        </p:nvSpPr>
        <p:spPr>
          <a:xfrm>
            <a:off x="0" y="25400"/>
            <a:ext cx="9144000" cy="1371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smtClean="0">
                <a:solidFill>
                  <a:schemeClr val="bg1"/>
                </a:solidFill>
                <a:latin typeface="Arial" pitchFamily="34" charset="0"/>
                <a:cs typeface="Arial" pitchFamily="34" charset="0"/>
              </a:rPr>
              <a:t>Utility of Schein model to explain</a:t>
            </a:r>
            <a:br>
              <a:rPr lang="en-US" sz="4000" b="1" dirty="0" smtClean="0">
                <a:solidFill>
                  <a:schemeClr val="bg1"/>
                </a:solidFill>
                <a:latin typeface="Arial" pitchFamily="34" charset="0"/>
                <a:cs typeface="Arial" pitchFamily="34" charset="0"/>
              </a:rPr>
            </a:br>
            <a:r>
              <a:rPr lang="en-US" sz="4000" b="1" dirty="0" smtClean="0">
                <a:solidFill>
                  <a:schemeClr val="bg1"/>
                </a:solidFill>
                <a:latin typeface="Arial" pitchFamily="34" charset="0"/>
                <a:cs typeface="Arial" pitchFamily="34" charset="0"/>
              </a:rPr>
              <a:t> firefighter </a:t>
            </a:r>
            <a:r>
              <a:rPr lang="en-US" sz="4000" b="1" dirty="0" smtClean="0">
                <a:solidFill>
                  <a:schemeClr val="bg1"/>
                </a:solidFill>
                <a:latin typeface="Arial" pitchFamily="34" charset="0"/>
                <a:cs typeface="Arial" pitchFamily="34" charset="0"/>
              </a:rPr>
              <a:t> </a:t>
            </a:r>
            <a:r>
              <a:rPr lang="en-US" sz="4000" b="1" dirty="0" err="1" smtClean="0">
                <a:latin typeface="Arial" pitchFamily="34" charset="0"/>
                <a:cs typeface="Arial" pitchFamily="34" charset="0"/>
              </a:rPr>
              <a:t>Results</a:t>
            </a:r>
            <a:r>
              <a:rPr lang="en-US" sz="4000" b="1" dirty="0" err="1" smtClean="0">
                <a:solidFill>
                  <a:schemeClr val="bg1"/>
                </a:solidFill>
                <a:latin typeface="Arial" pitchFamily="34" charset="0"/>
                <a:cs typeface="Arial" pitchFamily="34" charset="0"/>
              </a:rPr>
              <a:t>seat</a:t>
            </a:r>
            <a:r>
              <a:rPr lang="en-US" sz="4000" b="1" dirty="0" smtClean="0">
                <a:solidFill>
                  <a:schemeClr val="bg1"/>
                </a:solidFill>
                <a:latin typeface="Arial" pitchFamily="34" charset="0"/>
                <a:cs typeface="Arial" pitchFamily="34" charset="0"/>
              </a:rPr>
              <a:t> </a:t>
            </a:r>
            <a:r>
              <a:rPr lang="en-US" sz="4000" b="1" dirty="0" smtClean="0">
                <a:solidFill>
                  <a:schemeClr val="bg1"/>
                </a:solidFill>
                <a:latin typeface="Arial" pitchFamily="34" charset="0"/>
                <a:cs typeface="Arial" pitchFamily="34" charset="0"/>
              </a:rPr>
              <a:t>belt doctrine</a:t>
            </a:r>
            <a:endParaRPr lang="en-US" sz="4000" b="1" dirty="0">
              <a:solidFill>
                <a:schemeClr val="bg1"/>
              </a:solidFill>
              <a:latin typeface="Arial" pitchFamily="34" charset="0"/>
              <a:cs typeface="Arial" pitchFamily="34" charset="0"/>
            </a:endParaRPr>
          </a:p>
        </p:txBody>
      </p:sp>
      <p:pic>
        <p:nvPicPr>
          <p:cNvPr id="4" name="~PP668.WAV">
            <a:hlinkClick r:id="" action="ppaction://media"/>
          </p:cNvPr>
          <p:cNvPicPr>
            <a:picLocks noRot="1" noChangeAspect="1"/>
          </p:cNvPicPr>
          <p:nvPr>
            <a:wavAudioFile r:embed="rId1" name="~PP668.WAV"/>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2570758440"/>
      </p:ext>
    </p:extLst>
  </p:cSld>
  <p:clrMapOvr>
    <a:masterClrMapping/>
  </p:clrMapOvr>
  <p:transition advTm="2428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1143000"/>
          </a:xfrm>
        </p:spPr>
        <p:txBody>
          <a:bodyPr>
            <a:noAutofit/>
          </a:bodyPr>
          <a:lstStyle/>
          <a:p>
            <a:r>
              <a:rPr lang="en-US" b="1" dirty="0" smtClean="0">
                <a:solidFill>
                  <a:schemeClr val="bg1"/>
                </a:solidFill>
                <a:latin typeface="Arial" pitchFamily="34" charset="0"/>
                <a:cs typeface="Arial" pitchFamily="34" charset="0"/>
              </a:rPr>
              <a:t> </a:t>
            </a:r>
            <a:r>
              <a:rPr lang="en-US" b="1" dirty="0" smtClean="0">
                <a:latin typeface="Arial" pitchFamily="34" charset="0"/>
                <a:cs typeface="Arial" pitchFamily="34" charset="0"/>
              </a:rPr>
              <a:t>Limitations</a:t>
            </a:r>
            <a:r>
              <a:rPr lang="en-US" b="1" dirty="0" smtClean="0">
                <a:solidFill>
                  <a:schemeClr val="bg1"/>
                </a:solidFill>
                <a:latin typeface="Arial" pitchFamily="34" charset="0"/>
                <a:cs typeface="Arial" pitchFamily="34" charset="0"/>
              </a:rPr>
              <a:t> </a:t>
            </a:r>
            <a:br>
              <a:rPr lang="en-US" b="1" dirty="0" smtClean="0">
                <a:solidFill>
                  <a:schemeClr val="bg1"/>
                </a:solidFill>
                <a:latin typeface="Arial" pitchFamily="34" charset="0"/>
                <a:cs typeface="Arial" pitchFamily="34" charset="0"/>
              </a:rPr>
            </a:br>
            <a:endParaRPr lang="en-US" b="1" dirty="0" smtClean="0">
              <a:solidFill>
                <a:schemeClr val="bg1"/>
              </a:solidFill>
              <a:latin typeface="Arial" pitchFamily="34" charset="0"/>
              <a:cs typeface="Arial" pitchFamily="34" charset="0"/>
            </a:endParaRPr>
          </a:p>
        </p:txBody>
      </p:sp>
      <p:sp>
        <p:nvSpPr>
          <p:cNvPr id="11267" name="Content Placeholder 2"/>
          <p:cNvSpPr>
            <a:spLocks noGrp="1"/>
          </p:cNvSpPr>
          <p:nvPr>
            <p:ph idx="1"/>
          </p:nvPr>
        </p:nvSpPr>
        <p:spPr>
          <a:xfrm>
            <a:off x="457200" y="1524000"/>
            <a:ext cx="8229600" cy="4572000"/>
          </a:xfrm>
        </p:spPr>
        <p:txBody>
          <a:bodyPr>
            <a:normAutofit fontScale="85000" lnSpcReduction="10000"/>
          </a:bodyPr>
          <a:lstStyle/>
          <a:p>
            <a:pPr>
              <a:buFont typeface="Times" pitchFamily="18" charset="0"/>
              <a:buNone/>
            </a:pPr>
            <a:r>
              <a:rPr lang="en-US" dirty="0" smtClean="0"/>
              <a:t> </a:t>
            </a:r>
          </a:p>
          <a:p>
            <a:r>
              <a:rPr lang="en-US" dirty="0" smtClean="0"/>
              <a:t> No direct observational date related to the cases</a:t>
            </a:r>
          </a:p>
          <a:p>
            <a:pPr>
              <a:buFont typeface="Times" pitchFamily="18" charset="0"/>
              <a:buNone/>
            </a:pPr>
            <a:r>
              <a:rPr lang="en-US" dirty="0" smtClean="0"/>
              <a:t> </a:t>
            </a:r>
            <a:endParaRPr lang="en-US" sz="1200" dirty="0" smtClean="0"/>
          </a:p>
          <a:p>
            <a:r>
              <a:rPr lang="en-US" dirty="0" smtClean="0"/>
              <a:t> Ten authors wrote from their prospective, one team</a:t>
            </a:r>
          </a:p>
          <a:p>
            <a:pPr>
              <a:buFont typeface="Times" pitchFamily="18" charset="0"/>
              <a:buNone/>
            </a:pPr>
            <a:endParaRPr lang="en-US" dirty="0" smtClean="0"/>
          </a:p>
          <a:p>
            <a:r>
              <a:rPr lang="en-US" dirty="0" smtClean="0"/>
              <a:t>Stories not written to Schein models</a:t>
            </a:r>
          </a:p>
          <a:p>
            <a:pPr>
              <a:buFont typeface="Times" pitchFamily="18" charset="0"/>
              <a:buNone/>
            </a:pPr>
            <a:r>
              <a:rPr lang="en-US" dirty="0" smtClean="0"/>
              <a:t> </a:t>
            </a:r>
          </a:p>
          <a:p>
            <a:r>
              <a:rPr lang="en-US" dirty="0" smtClean="0"/>
              <a:t> Present seat belt reality in the 11 FDs is not known</a:t>
            </a:r>
          </a:p>
          <a:p>
            <a:pPr>
              <a:buFont typeface="Times" pitchFamily="18" charset="0"/>
              <a:buNone/>
            </a:pPr>
            <a:r>
              <a:rPr lang="en-US" dirty="0" smtClean="0"/>
              <a:t> </a:t>
            </a:r>
          </a:p>
          <a:p>
            <a:r>
              <a:rPr lang="en-US" dirty="0" smtClean="0"/>
              <a:t> All cases came from career fire departments</a:t>
            </a:r>
          </a:p>
          <a:p>
            <a:endParaRPr lang="en-US" dirty="0" smtClean="0"/>
          </a:p>
        </p:txBody>
      </p:sp>
      <p:pic>
        <p:nvPicPr>
          <p:cNvPr id="4" name="~PP1375.WAV">
            <a:hlinkClick r:id="" action="ppaction://media"/>
          </p:cNvPr>
          <p:cNvPicPr>
            <a:picLocks noRot="1" noChangeAspect="1"/>
          </p:cNvPicPr>
          <p:nvPr>
            <a:wavAudioFile r:embed="rId1" name="~PP1375.WAV"/>
          </p:nvPr>
        </p:nvPicPr>
        <p:blipFill>
          <a:blip r:embed="rId3" cstate="print"/>
          <a:stretch>
            <a:fillRect/>
          </a:stretch>
        </p:blipFill>
        <p:spPr>
          <a:xfrm>
            <a:off x="8696325" y="6410325"/>
            <a:ext cx="304800" cy="304800"/>
          </a:xfrm>
          <a:prstGeom prst="rect">
            <a:avLst/>
          </a:prstGeom>
        </p:spPr>
      </p:pic>
    </p:spTree>
  </p:cSld>
  <p:clrMapOvr>
    <a:masterClrMapping/>
  </p:clrMapOvr>
  <p:transition advTm="106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b="1" dirty="0" smtClean="0">
                <a:latin typeface="Arial" pitchFamily="34" charset="0"/>
                <a:cs typeface="Arial" pitchFamily="34" charset="0"/>
              </a:rPr>
              <a:t>Discussion</a:t>
            </a:r>
          </a:p>
        </p:txBody>
      </p:sp>
      <p:sp>
        <p:nvSpPr>
          <p:cNvPr id="12291" name="Content Placeholder 2"/>
          <p:cNvSpPr>
            <a:spLocks noGrp="1"/>
          </p:cNvSpPr>
          <p:nvPr>
            <p:ph idx="1"/>
          </p:nvPr>
        </p:nvSpPr>
        <p:spPr>
          <a:xfrm>
            <a:off x="381000" y="1447800"/>
            <a:ext cx="8458200" cy="4800600"/>
          </a:xfrm>
        </p:spPr>
        <p:txBody>
          <a:bodyPr>
            <a:normAutofit/>
          </a:bodyPr>
          <a:lstStyle/>
          <a:p>
            <a:r>
              <a:rPr lang="en-US" sz="2400" dirty="0" smtClean="0"/>
              <a:t>Schein models were useful tools to help identify why firefighters did not use seat belts and the process needed to change their behavior to seat belt users in the 11 cases. </a:t>
            </a:r>
          </a:p>
          <a:p>
            <a:pPr>
              <a:buFont typeface="Times" pitchFamily="18" charset="0"/>
              <a:buNone/>
            </a:pPr>
            <a:endParaRPr lang="en-US" sz="2400" dirty="0" smtClean="0"/>
          </a:p>
          <a:p>
            <a:r>
              <a:rPr lang="en-US" sz="2400" dirty="0" smtClean="0"/>
              <a:t>Using the models as a theory based assessment and intervention to address firefighter morbidity and mortality related to seat belt doctrine in fire departments has high potential. </a:t>
            </a:r>
          </a:p>
          <a:p>
            <a:pPr>
              <a:buNone/>
            </a:pPr>
            <a:r>
              <a:rPr lang="en-US" sz="2400" dirty="0" smtClean="0"/>
              <a:t> </a:t>
            </a:r>
          </a:p>
          <a:p>
            <a:r>
              <a:rPr lang="en-US" sz="2400" dirty="0" smtClean="0"/>
              <a:t>Schein models may be useful tools to analyze and address other behaviors or lack of behavior that contribute to firefighter occupational injury and death.</a:t>
            </a:r>
          </a:p>
          <a:p>
            <a:endParaRPr lang="en-US" sz="2400" dirty="0" smtClean="0"/>
          </a:p>
          <a:p>
            <a:endParaRPr lang="en-US" sz="3000" dirty="0" smtClean="0"/>
          </a:p>
        </p:txBody>
      </p:sp>
      <p:pic>
        <p:nvPicPr>
          <p:cNvPr id="4" name="~PP18.WAV">
            <a:hlinkClick r:id="" action="ppaction://media"/>
          </p:cNvPr>
          <p:cNvPicPr>
            <a:picLocks noRot="1" noChangeAspect="1"/>
          </p:cNvPicPr>
          <p:nvPr>
            <a:wavAudioFile r:embed="rId1" name="~PP18.WAV"/>
          </p:nvPr>
        </p:nvPicPr>
        <p:blipFill>
          <a:blip r:embed="rId3" cstate="print"/>
          <a:stretch>
            <a:fillRect/>
          </a:stretch>
        </p:blipFill>
        <p:spPr>
          <a:xfrm>
            <a:off x="8696325" y="6410325"/>
            <a:ext cx="304800" cy="304800"/>
          </a:xfrm>
          <a:prstGeom prst="rect">
            <a:avLst/>
          </a:prstGeom>
        </p:spPr>
      </p:pic>
    </p:spTree>
  </p:cSld>
  <p:clrMapOvr>
    <a:masterClrMapping/>
  </p:clrMapOvr>
  <p:transition advTm="109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8229600" cy="1143000"/>
          </a:xfrm>
        </p:spPr>
        <p:txBody>
          <a:bodyPr/>
          <a:lstStyle/>
          <a:p>
            <a:r>
              <a:rPr lang="en-US" b="1" dirty="0" smtClean="0">
                <a:latin typeface="Arial" pitchFamily="34" charset="0"/>
                <a:cs typeface="Arial" pitchFamily="34" charset="0"/>
              </a:rPr>
              <a:t>Recommendations</a:t>
            </a:r>
          </a:p>
        </p:txBody>
      </p:sp>
      <p:sp>
        <p:nvSpPr>
          <p:cNvPr id="14339" name="Content Placeholder 2"/>
          <p:cNvSpPr>
            <a:spLocks noGrp="1"/>
          </p:cNvSpPr>
          <p:nvPr>
            <p:ph idx="1"/>
          </p:nvPr>
        </p:nvSpPr>
        <p:spPr>
          <a:xfrm>
            <a:off x="304800" y="1676400"/>
            <a:ext cx="8458200" cy="4572000"/>
          </a:xfrm>
        </p:spPr>
        <p:txBody>
          <a:bodyPr>
            <a:noAutofit/>
          </a:bodyPr>
          <a:lstStyle/>
          <a:p>
            <a:pPr marL="0" indent="0">
              <a:buFont typeface="Times" pitchFamily="18" charset="0"/>
              <a:buNone/>
            </a:pPr>
            <a:r>
              <a:rPr lang="en-US" sz="2800" dirty="0" smtClean="0">
                <a:latin typeface="+mj-lt"/>
                <a:cs typeface="Times" pitchFamily="18" charset="0"/>
              </a:rPr>
              <a:t> NIOSH FF OFS may use the Schein culture model to identify artifacts, exposed beliefs, and underlying assumptions that contributed to firefighter fatalities. </a:t>
            </a:r>
          </a:p>
          <a:p>
            <a:pPr marL="0" indent="0">
              <a:buFont typeface="Times" pitchFamily="18" charset="0"/>
              <a:buNone/>
            </a:pPr>
            <a:endParaRPr lang="en-US" sz="2800" dirty="0" smtClean="0">
              <a:latin typeface="+mj-lt"/>
              <a:cs typeface="Times" pitchFamily="18" charset="0"/>
            </a:endParaRPr>
          </a:p>
          <a:p>
            <a:pPr marL="0" indent="0">
              <a:buFont typeface="Times" pitchFamily="18" charset="0"/>
              <a:buNone/>
            </a:pPr>
            <a:r>
              <a:rPr lang="en-US" sz="2800" dirty="0" smtClean="0">
                <a:latin typeface="+mj-lt"/>
                <a:cs typeface="Times" pitchFamily="18" charset="0"/>
              </a:rPr>
              <a:t>NFFF my use the Schein culture model to help define the fire service culture in terms of the artifacts, espoused beliefs, and underlying assumptions that explain the disciplines safety culture or lack of a safely culture. </a:t>
            </a:r>
          </a:p>
        </p:txBody>
      </p:sp>
      <p:pic>
        <p:nvPicPr>
          <p:cNvPr id="4" name="~PP1602.WAV">
            <a:hlinkClick r:id="" action="ppaction://media"/>
          </p:cNvPr>
          <p:cNvPicPr>
            <a:picLocks noRot="1" noChangeAspect="1"/>
          </p:cNvPicPr>
          <p:nvPr>
            <a:wavAudioFile r:embed="rId1" name="~PP1602.WAV"/>
          </p:nvPr>
        </p:nvPicPr>
        <p:blipFill>
          <a:blip r:embed="rId3" cstate="print"/>
          <a:stretch>
            <a:fillRect/>
          </a:stretch>
        </p:blipFill>
        <p:spPr>
          <a:xfrm>
            <a:off x="8696325" y="6410325"/>
            <a:ext cx="304800" cy="304800"/>
          </a:xfrm>
          <a:prstGeom prst="rect">
            <a:avLst/>
          </a:prstGeom>
        </p:spPr>
      </p:pic>
    </p:spTree>
  </p:cSld>
  <p:clrMapOvr>
    <a:masterClrMapping/>
  </p:clrMapOvr>
  <p:transition advTm="103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76200"/>
            <a:ext cx="8229600" cy="1143000"/>
          </a:xfrm>
        </p:spPr>
        <p:txBody>
          <a:bodyPr>
            <a:normAutofit fontScale="90000"/>
          </a:bodyPr>
          <a:lstStyle/>
          <a:p>
            <a:r>
              <a:rPr lang="en-US" b="1" dirty="0" smtClean="0">
                <a:latin typeface="Arial" pitchFamily="34" charset="0"/>
                <a:cs typeface="Arial" pitchFamily="34" charset="0"/>
              </a:rPr>
              <a:t>          Recommendations</a:t>
            </a:r>
            <a:r>
              <a:rPr lang="en-US" b="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(cont’d)</a:t>
            </a:r>
          </a:p>
        </p:txBody>
      </p:sp>
      <p:sp>
        <p:nvSpPr>
          <p:cNvPr id="15363" name="Content Placeholder 2"/>
          <p:cNvSpPr>
            <a:spLocks noGrp="1"/>
          </p:cNvSpPr>
          <p:nvPr>
            <p:ph idx="1"/>
          </p:nvPr>
        </p:nvSpPr>
        <p:spPr/>
        <p:txBody>
          <a:bodyPr/>
          <a:lstStyle/>
          <a:p>
            <a:pPr indent="0">
              <a:buFont typeface="Times" pitchFamily="18" charset="0"/>
              <a:buNone/>
            </a:pPr>
            <a:r>
              <a:rPr lang="en-US" dirty="0" smtClean="0"/>
              <a:t>Schein’s change model my help the NFFF identify strategies to unfreeze, support cognitive restricting, and refreezing of safety behaviors incorporating leadership, management, supervision, accountability, and personal responsibility.</a:t>
            </a:r>
          </a:p>
          <a:p>
            <a:endParaRPr lang="en-US" dirty="0" smtClean="0"/>
          </a:p>
        </p:txBody>
      </p:sp>
      <p:pic>
        <p:nvPicPr>
          <p:cNvPr id="4" name="~PP2057.WAV">
            <a:hlinkClick r:id="" action="ppaction://media"/>
          </p:cNvPr>
          <p:cNvPicPr>
            <a:picLocks noRot="1" noChangeAspect="1"/>
          </p:cNvPicPr>
          <p:nvPr>
            <a:wavAudioFile r:embed="rId1" name="~PP2057.WAV"/>
          </p:nvPr>
        </p:nvPicPr>
        <p:blipFill>
          <a:blip r:embed="rId3" cstate="print"/>
          <a:stretch>
            <a:fillRect/>
          </a:stretch>
        </p:blipFill>
        <p:spPr>
          <a:xfrm>
            <a:off x="8696325" y="6410325"/>
            <a:ext cx="304800" cy="304800"/>
          </a:xfrm>
          <a:prstGeom prst="rect">
            <a:avLst/>
          </a:prstGeom>
        </p:spPr>
      </p:pic>
    </p:spTree>
  </p:cSld>
  <p:clrMapOvr>
    <a:masterClrMapping/>
  </p:clrMapOvr>
  <p:transition advTm="24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8229600" cy="1143000"/>
          </a:xfrm>
        </p:spPr>
        <p:txBody>
          <a:bodyPr>
            <a:normAutofit fontScale="90000"/>
          </a:bodyPr>
          <a:lstStyle/>
          <a:p>
            <a:r>
              <a:rPr lang="en-US" b="1" dirty="0" smtClean="0">
                <a:solidFill>
                  <a:schemeClr val="bg1"/>
                </a:solidFill>
                <a:latin typeface="Arial" pitchFamily="34" charset="0"/>
                <a:cs typeface="Arial" pitchFamily="34" charset="0"/>
              </a:rPr>
              <a:t>Future </a:t>
            </a:r>
            <a:r>
              <a:rPr lang="en-US" b="1" dirty="0" smtClean="0">
                <a:latin typeface="Arial" pitchFamily="34" charset="0"/>
                <a:cs typeface="Arial" pitchFamily="34" charset="0"/>
              </a:rPr>
              <a:t>Future</a:t>
            </a:r>
            <a:r>
              <a:rPr lang="en-US" b="1" dirty="0" smtClean="0">
                <a:latin typeface="Arial" pitchFamily="34" charset="0"/>
                <a:cs typeface="Arial" pitchFamily="34" charset="0"/>
              </a:rPr>
              <a:t> Research</a:t>
            </a:r>
            <a:r>
              <a:rPr lang="en-US" b="1" dirty="0" smtClean="0">
                <a:solidFill>
                  <a:schemeClr val="bg1"/>
                </a:solidFill>
                <a:latin typeface="Arial" pitchFamily="34" charset="0"/>
                <a:cs typeface="Arial" pitchFamily="34" charset="0"/>
              </a:rPr>
              <a:t>Research</a:t>
            </a:r>
            <a:endParaRPr lang="en-US" b="1" dirty="0" smtClean="0">
              <a:solidFill>
                <a:schemeClr val="bg1"/>
              </a:solidFill>
              <a:latin typeface="Arial" pitchFamily="34" charset="0"/>
              <a:cs typeface="Arial" pitchFamily="34" charset="0"/>
            </a:endParaRPr>
          </a:p>
        </p:txBody>
      </p:sp>
      <p:sp>
        <p:nvSpPr>
          <p:cNvPr id="16387" name="Content Placeholder 2"/>
          <p:cNvSpPr>
            <a:spLocks noGrp="1"/>
          </p:cNvSpPr>
          <p:nvPr>
            <p:ph idx="1"/>
          </p:nvPr>
        </p:nvSpPr>
        <p:spPr>
          <a:xfrm>
            <a:off x="152400" y="1371600"/>
            <a:ext cx="8991600" cy="4525963"/>
          </a:xfrm>
        </p:spPr>
        <p:txBody>
          <a:bodyPr/>
          <a:lstStyle/>
          <a:p>
            <a:pPr>
              <a:buFont typeface="Times" pitchFamily="18" charset="0"/>
              <a:buNone/>
            </a:pPr>
            <a:r>
              <a:rPr lang="en-US" dirty="0" smtClean="0"/>
              <a:t>Use the Schein models to conduct an experimental</a:t>
            </a:r>
          </a:p>
          <a:p>
            <a:pPr marL="0" indent="0">
              <a:buFont typeface="Times" pitchFamily="18" charset="0"/>
              <a:buNone/>
            </a:pPr>
            <a:r>
              <a:rPr lang="en-US" dirty="0" smtClean="0"/>
              <a:t>intervention in FDs to identify and change seat belt behavior.</a:t>
            </a:r>
          </a:p>
          <a:p>
            <a:pPr marL="0" indent="0">
              <a:buFont typeface="Times" pitchFamily="18" charset="0"/>
              <a:buNone/>
            </a:pPr>
            <a:endParaRPr lang="en-US" dirty="0" smtClean="0"/>
          </a:p>
          <a:p>
            <a:pPr marL="0" indent="0">
              <a:buFont typeface="Times" pitchFamily="18" charset="0"/>
              <a:buNone/>
            </a:pPr>
            <a:r>
              <a:rPr lang="en-US" i="1" dirty="0" smtClean="0"/>
              <a:t>Conduct a follow-up study of the 11 FDs to identify present seat belt behavior. (2018) </a:t>
            </a:r>
          </a:p>
        </p:txBody>
      </p:sp>
      <p:pic>
        <p:nvPicPr>
          <p:cNvPr id="1638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5708" y="4648200"/>
            <a:ext cx="340444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P249.WAV">
            <a:hlinkClick r:id="" action="ppaction://media"/>
          </p:cNvPr>
          <p:cNvPicPr>
            <a:picLocks noRot="1" noChangeAspect="1"/>
          </p:cNvPicPr>
          <p:nvPr>
            <a:wavAudioFile r:embed="rId1" name="~PP249.WAV"/>
          </p:nvPr>
        </p:nvPicPr>
        <p:blipFill>
          <a:blip r:embed="rId4" cstate="print"/>
          <a:stretch>
            <a:fillRect/>
          </a:stretch>
        </p:blipFill>
        <p:spPr>
          <a:xfrm>
            <a:off x="8696325" y="6410325"/>
            <a:ext cx="304800" cy="304800"/>
          </a:xfrm>
          <a:prstGeom prst="rect">
            <a:avLst/>
          </a:prstGeom>
        </p:spPr>
      </p:pic>
    </p:spTree>
  </p:cSld>
  <p:clrMapOvr>
    <a:masterClrMapping/>
  </p:clrMapOvr>
  <p:transition advTm="758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Additional</a:t>
            </a:r>
            <a:r>
              <a:rPr lang="en-US" dirty="0" smtClean="0">
                <a:solidFill>
                  <a:schemeClr val="bg1"/>
                </a:solidFill>
              </a:rPr>
              <a:t> </a:t>
            </a:r>
            <a:r>
              <a:rPr lang="en-US" dirty="0" smtClean="0"/>
              <a:t>Info</a:t>
            </a:r>
            <a:r>
              <a:rPr lang="en-US" dirty="0" smtClean="0">
                <a:solidFill>
                  <a:schemeClr val="bg1"/>
                </a:solidFill>
              </a:rPr>
              <a:t>Resources</a:t>
            </a:r>
            <a:endParaRPr lang="en-US" dirty="0">
              <a:solidFill>
                <a:schemeClr val="bg1"/>
              </a:solidFill>
            </a:endParaRPr>
          </a:p>
        </p:txBody>
      </p:sp>
      <p:sp>
        <p:nvSpPr>
          <p:cNvPr id="3" name="Content Placeholder 2"/>
          <p:cNvSpPr>
            <a:spLocks noGrp="1"/>
          </p:cNvSpPr>
          <p:nvPr>
            <p:ph idx="1"/>
          </p:nvPr>
        </p:nvSpPr>
        <p:spPr/>
        <p:txBody>
          <a:bodyPr>
            <a:normAutofit/>
          </a:bodyPr>
          <a:lstStyle/>
          <a:p>
            <a:pPr>
              <a:buNone/>
            </a:pPr>
            <a:r>
              <a:rPr lang="en-US" sz="2000" dirty="0" smtClean="0"/>
              <a:t>     US Fire Administration (2015). National Safety Culture Change Initiative. A Study of Behavioral and Motivation on Reduction of Risk – Taking Behaviors in the Fire and Emergency Service.</a:t>
            </a:r>
          </a:p>
          <a:p>
            <a:pPr>
              <a:buNone/>
            </a:pPr>
            <a:r>
              <a:rPr lang="en-US" sz="2000" dirty="0" smtClean="0"/>
              <a:t>      </a:t>
            </a:r>
            <a:r>
              <a:rPr lang="en-US" sz="2000" dirty="0" smtClean="0">
                <a:hlinkClick r:id="rId3"/>
              </a:rPr>
              <a:t>https://www.usfa.fema.gov/downloads/pdf/publications/fa_342.pdf</a:t>
            </a:r>
            <a:endParaRPr lang="en-US" sz="2000" dirty="0" smtClean="0"/>
          </a:p>
          <a:p>
            <a:pPr>
              <a:buNone/>
            </a:pPr>
            <a:endParaRPr lang="en-US" sz="2000" dirty="0" smtClean="0"/>
          </a:p>
          <a:p>
            <a:pPr>
              <a:buNone/>
            </a:pPr>
            <a:r>
              <a:rPr lang="en-US" sz="2000" dirty="0" smtClean="0"/>
              <a:t>      Firefighter Safety Culture web page</a:t>
            </a:r>
          </a:p>
          <a:p>
            <a:pPr>
              <a:buNone/>
            </a:pPr>
            <a:r>
              <a:rPr lang="en-US" sz="2000" dirty="0" smtClean="0"/>
              <a:t>      </a:t>
            </a:r>
            <a:r>
              <a:rPr lang="en-US" sz="2000" dirty="0" smtClean="0">
                <a:hlinkClick r:id="rId4"/>
              </a:rPr>
              <a:t>www.ffsafetyculture.org</a:t>
            </a:r>
            <a:endParaRPr lang="en-US" sz="2000" dirty="0" smtClean="0"/>
          </a:p>
          <a:p>
            <a:pPr>
              <a:buNone/>
            </a:pPr>
            <a:endParaRPr lang="en-US" sz="2000" dirty="0" smtClean="0"/>
          </a:p>
          <a:p>
            <a:pPr>
              <a:buNone/>
            </a:pPr>
            <a:r>
              <a:rPr lang="en-US" sz="2000" dirty="0" smtClean="0"/>
              <a:t>      Clark, B.A. (2015</a:t>
            </a:r>
            <a:r>
              <a:rPr lang="en-US" sz="2000" i="1" dirty="0" smtClean="0"/>
              <a:t>) I Can’t Save You, But Ill Die Trying. The American Fire Culture. </a:t>
            </a:r>
            <a:r>
              <a:rPr lang="en-US" sz="2000" dirty="0" smtClean="0"/>
              <a:t>Premium Press America, Nashville, TN.</a:t>
            </a:r>
            <a:endParaRPr lang="en-US" sz="2000" dirty="0"/>
          </a:p>
        </p:txBody>
      </p:sp>
      <p:pic>
        <p:nvPicPr>
          <p:cNvPr id="4" name="~PP595.WAV">
            <a:hlinkClick r:id="" action="ppaction://media"/>
          </p:cNvPr>
          <p:cNvPicPr>
            <a:picLocks noRot="1" noChangeAspect="1"/>
          </p:cNvPicPr>
          <p:nvPr>
            <a:wavAudioFile r:embed="rId1" name="~PP595.WAV"/>
          </p:nvPr>
        </p:nvPicPr>
        <p:blipFill>
          <a:blip r:embed="rId5" cstate="print"/>
          <a:stretch>
            <a:fillRect/>
          </a:stretch>
        </p:blipFill>
        <p:spPr>
          <a:xfrm>
            <a:off x="8696325" y="6410325"/>
            <a:ext cx="304800" cy="304800"/>
          </a:xfrm>
          <a:prstGeom prst="rect">
            <a:avLst/>
          </a:prstGeom>
        </p:spPr>
      </p:pic>
    </p:spTree>
  </p:cSld>
  <p:clrMapOvr>
    <a:masterClrMapping/>
  </p:clrMapOvr>
  <p:transition advTm="82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Thant</a:t>
            </a:r>
            <a:br>
              <a:rPr lang="en-US" dirty="0" smtClean="0">
                <a:solidFill>
                  <a:schemeClr val="bg1"/>
                </a:solidFill>
              </a:rPr>
            </a:br>
            <a:r>
              <a:rPr lang="en-US" dirty="0" smtClean="0">
                <a:solidFill>
                  <a:schemeClr val="bg1"/>
                </a:solidFill>
              </a:rPr>
              <a:t>       </a:t>
            </a:r>
            <a:r>
              <a:rPr lang="en-US" dirty="0" smtClean="0"/>
              <a:t>Thank You</a:t>
            </a:r>
            <a:r>
              <a:rPr lang="en-US" dirty="0" smtClean="0">
                <a:solidFill>
                  <a:schemeClr val="bg1"/>
                </a:solidFill>
              </a:rPr>
              <a:t> </a:t>
            </a:r>
            <a:r>
              <a:rPr lang="en-US" dirty="0" smtClean="0">
                <a:solidFill>
                  <a:schemeClr val="bg1"/>
                </a:solidFill>
              </a:rPr>
              <a:t>You</a:t>
            </a:r>
            <a:endParaRPr lang="en-US" dirty="0">
              <a:solidFill>
                <a:schemeClr val="bg1"/>
              </a:solidFill>
            </a:endParaRPr>
          </a:p>
        </p:txBody>
      </p:sp>
      <p:sp>
        <p:nvSpPr>
          <p:cNvPr id="3" name="Content Placeholder 2"/>
          <p:cNvSpPr>
            <a:spLocks noGrp="1"/>
          </p:cNvSpPr>
          <p:nvPr>
            <p:ph idx="1"/>
          </p:nvPr>
        </p:nvSpPr>
        <p:spPr/>
        <p:txBody>
          <a:bodyPr/>
          <a:lstStyle/>
          <a:p>
            <a:pPr algn="ctr">
              <a:buNone/>
            </a:pPr>
            <a:endParaRPr lang="en-US" dirty="0" smtClean="0"/>
          </a:p>
          <a:p>
            <a:pPr algn="ctr">
              <a:buNone/>
            </a:pPr>
            <a:r>
              <a:rPr lang="en-US" dirty="0" smtClean="0"/>
              <a:t>Burt Clark</a:t>
            </a:r>
          </a:p>
          <a:p>
            <a:pPr algn="ctr"/>
            <a:endParaRPr lang="en-US" dirty="0" smtClean="0"/>
          </a:p>
          <a:p>
            <a:pPr algn="ctr">
              <a:buNone/>
            </a:pPr>
            <a:r>
              <a:rPr lang="en-US" dirty="0" smtClean="0">
                <a:hlinkClick r:id="rId3"/>
              </a:rPr>
              <a:t>www.AmercanFireCulture.com</a:t>
            </a:r>
            <a:endParaRPr lang="en-US" dirty="0" smtClean="0"/>
          </a:p>
          <a:p>
            <a:pPr algn="ctr"/>
            <a:endParaRPr lang="en-US" dirty="0" smtClean="0"/>
          </a:p>
          <a:p>
            <a:pPr algn="ctr">
              <a:buNone/>
            </a:pPr>
            <a:r>
              <a:rPr lang="en-US" dirty="0" smtClean="0"/>
              <a:t>drburtclark@gmail.com</a:t>
            </a:r>
            <a:endParaRPr lang="en-US" dirty="0"/>
          </a:p>
        </p:txBody>
      </p:sp>
      <p:pic>
        <p:nvPicPr>
          <p:cNvPr id="4" name="~PP860.WAV">
            <a:hlinkClick r:id="" action="ppaction://media"/>
          </p:cNvPr>
          <p:cNvPicPr>
            <a:picLocks noRot="1" noChangeAspect="1"/>
          </p:cNvPicPr>
          <p:nvPr>
            <a:wavAudioFile r:embed="rId1" name="~PP860.WAV"/>
          </p:nvPr>
        </p:nvPicPr>
        <p:blipFill>
          <a:blip r:embed="rId4" cstate="print"/>
          <a:stretch>
            <a:fillRect/>
          </a:stretch>
        </p:blipFill>
        <p:spPr>
          <a:xfrm>
            <a:off x="8696325" y="6410325"/>
            <a:ext cx="304800" cy="304800"/>
          </a:xfrm>
          <a:prstGeom prst="rect">
            <a:avLst/>
          </a:prstGeom>
        </p:spPr>
      </p:pic>
    </p:spTree>
  </p:cSld>
  <p:clrMapOvr>
    <a:masterClrMapping/>
  </p:clrMapOvr>
  <p:transition advTm="86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r>
              <a:rPr lang="en-US" b="1" dirty="0" smtClean="0">
                <a:solidFill>
                  <a:schemeClr val="bg1"/>
                </a:solidFill>
                <a:latin typeface="Arial" pitchFamily="34" charset="0"/>
                <a:cs typeface="Arial" pitchFamily="34" charset="0"/>
              </a:rPr>
              <a:t> </a:t>
            </a:r>
            <a:r>
              <a:rPr lang="en-US" b="1" dirty="0" smtClean="0">
                <a:latin typeface="Arial" pitchFamily="34" charset="0"/>
                <a:cs typeface="Arial" pitchFamily="34" charset="0"/>
              </a:rPr>
              <a:t>Advisors </a:t>
            </a:r>
            <a:endParaRPr lang="en-US" b="1" dirty="0" smtClean="0">
              <a:latin typeface="Arial" pitchFamily="34" charset="0"/>
              <a:cs typeface="Arial" pitchFamily="34" charset="0"/>
            </a:endParaRPr>
          </a:p>
        </p:txBody>
      </p:sp>
      <p:sp>
        <p:nvSpPr>
          <p:cNvPr id="4099" name="Content Placeholder 2"/>
          <p:cNvSpPr>
            <a:spLocks noGrp="1"/>
          </p:cNvSpPr>
          <p:nvPr>
            <p:ph idx="1"/>
          </p:nvPr>
        </p:nvSpPr>
        <p:spPr>
          <a:xfrm>
            <a:off x="457200" y="1341437"/>
            <a:ext cx="8229600" cy="5135563"/>
          </a:xfrm>
        </p:spPr>
        <p:txBody>
          <a:bodyPr>
            <a:noAutofit/>
          </a:bodyPr>
          <a:lstStyle/>
          <a:p>
            <a:pPr>
              <a:buFont typeface="Times" pitchFamily="18" charset="0"/>
              <a:buNone/>
            </a:pPr>
            <a:endParaRPr lang="en-US" sz="2000" dirty="0" smtClean="0"/>
          </a:p>
          <a:p>
            <a:pPr>
              <a:buFont typeface="Times" pitchFamily="18" charset="0"/>
              <a:buNone/>
            </a:pPr>
            <a:r>
              <a:rPr lang="en-US" sz="2400" dirty="0" err="1" smtClean="0"/>
              <a:t>Keshia</a:t>
            </a:r>
            <a:r>
              <a:rPr lang="en-US" sz="2400" dirty="0" smtClean="0"/>
              <a:t> Pollack Porter, Ph.D.</a:t>
            </a:r>
          </a:p>
          <a:p>
            <a:pPr>
              <a:buFont typeface="Times" pitchFamily="18" charset="0"/>
              <a:buNone/>
            </a:pPr>
            <a:r>
              <a:rPr lang="en-US" sz="2400" dirty="0" smtClean="0"/>
              <a:t>Professor</a:t>
            </a:r>
          </a:p>
          <a:p>
            <a:pPr>
              <a:buFont typeface="Times" pitchFamily="18" charset="0"/>
              <a:buNone/>
            </a:pPr>
            <a:r>
              <a:rPr lang="en-US" sz="2400" dirty="0" smtClean="0"/>
              <a:t>Johns Hopkins University</a:t>
            </a:r>
          </a:p>
          <a:p>
            <a:pPr>
              <a:buFont typeface="Times" pitchFamily="18" charset="0"/>
              <a:buNone/>
            </a:pPr>
            <a:r>
              <a:rPr lang="en-US" sz="2400" dirty="0" smtClean="0"/>
              <a:t> Bloomberg School of Pubic Health</a:t>
            </a:r>
          </a:p>
          <a:p>
            <a:pPr>
              <a:buFont typeface="Times" pitchFamily="18" charset="0"/>
              <a:buNone/>
            </a:pPr>
            <a:endParaRPr lang="en-US" sz="2400" dirty="0" smtClean="0"/>
          </a:p>
          <a:p>
            <a:pPr>
              <a:buFont typeface="Times" pitchFamily="18" charset="0"/>
              <a:buNone/>
            </a:pPr>
            <a:endParaRPr lang="en-US" sz="2400" dirty="0" smtClean="0"/>
          </a:p>
          <a:p>
            <a:pPr>
              <a:buFont typeface="Times" pitchFamily="18" charset="0"/>
              <a:buNone/>
            </a:pPr>
            <a:r>
              <a:rPr lang="en-US" sz="2400" dirty="0" smtClean="0"/>
              <a:t>Shannon </a:t>
            </a:r>
            <a:r>
              <a:rPr lang="en-US" sz="2400" dirty="0" err="1" smtClean="0"/>
              <a:t>Frattaroli</a:t>
            </a:r>
            <a:r>
              <a:rPr lang="en-US" sz="2400" dirty="0" smtClean="0"/>
              <a:t>, Ph.D.</a:t>
            </a:r>
          </a:p>
          <a:p>
            <a:pPr>
              <a:buFont typeface="Times" pitchFamily="18" charset="0"/>
              <a:buNone/>
            </a:pPr>
            <a:r>
              <a:rPr lang="en-US" sz="2400" dirty="0" smtClean="0"/>
              <a:t>Associate Professor</a:t>
            </a:r>
          </a:p>
          <a:p>
            <a:pPr>
              <a:buFont typeface="Times" pitchFamily="18" charset="0"/>
              <a:buNone/>
            </a:pPr>
            <a:r>
              <a:rPr lang="en-US" sz="2400" dirty="0" smtClean="0"/>
              <a:t>Johns Hopkins University</a:t>
            </a:r>
          </a:p>
          <a:p>
            <a:pPr>
              <a:buFont typeface="Times" pitchFamily="18" charset="0"/>
              <a:buNone/>
            </a:pPr>
            <a:r>
              <a:rPr lang="en-US" sz="2400" dirty="0" smtClean="0"/>
              <a:t> Bloomberg School of Pubic Health</a:t>
            </a:r>
          </a:p>
          <a:p>
            <a:pPr>
              <a:buFont typeface="Times" pitchFamily="18" charset="0"/>
              <a:buNone/>
            </a:pPr>
            <a:endParaRPr lang="en-US" sz="2400" dirty="0" smtClean="0"/>
          </a:p>
          <a:p>
            <a:pPr>
              <a:buFont typeface="Times" pitchFamily="18" charset="0"/>
              <a:buNone/>
            </a:pPr>
            <a:endParaRPr lang="en-US" sz="2400" dirty="0" smtClean="0"/>
          </a:p>
        </p:txBody>
      </p:sp>
      <p:pic>
        <p:nvPicPr>
          <p:cNvPr id="4" name="~PP1847.WAV">
            <a:hlinkClick r:id="" action="ppaction://media"/>
          </p:cNvPr>
          <p:cNvPicPr>
            <a:picLocks noRot="1" noChangeAspect="1"/>
          </p:cNvPicPr>
          <p:nvPr>
            <a:wavAudioFile r:embed="rId1" name="~PP1847.WAV"/>
          </p:nvPr>
        </p:nvPicPr>
        <p:blipFill>
          <a:blip r:embed="rId4" cstate="print"/>
          <a:stretch>
            <a:fillRect/>
          </a:stretch>
        </p:blipFill>
        <p:spPr>
          <a:xfrm>
            <a:off x="8696325" y="6410325"/>
            <a:ext cx="304800" cy="304800"/>
          </a:xfrm>
          <a:prstGeom prst="rect">
            <a:avLst/>
          </a:prstGeom>
        </p:spPr>
      </p:pic>
    </p:spTree>
  </p:cSld>
  <p:clrMapOvr>
    <a:masterClrMapping/>
  </p:clrMapOvr>
  <p:transition advTm="36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hangingPunct="1"/>
            <a:r>
              <a:rPr lang="en-US" b="1" dirty="0" err="1" smtClean="0">
                <a:latin typeface="Arial" pitchFamily="34" charset="0"/>
                <a:cs typeface="Arial" pitchFamily="34" charset="0"/>
              </a:rPr>
              <a:t>Questons</a:t>
            </a:r>
            <a:endParaRPr lang="en-US" b="1" dirty="0" smtClean="0">
              <a:latin typeface="Arial" pitchFamily="34" charset="0"/>
              <a:cs typeface="Arial" pitchFamily="34" charset="0"/>
            </a:endParaRPr>
          </a:p>
        </p:txBody>
      </p:sp>
      <p:sp>
        <p:nvSpPr>
          <p:cNvPr id="5123" name="Rectangle 3"/>
          <p:cNvSpPr>
            <a:spLocks noGrp="1" noChangeArrowheads="1"/>
          </p:cNvSpPr>
          <p:nvPr>
            <p:ph idx="1"/>
          </p:nvPr>
        </p:nvSpPr>
        <p:spPr>
          <a:xfrm>
            <a:off x="381000" y="1828800"/>
            <a:ext cx="7391400" cy="4038600"/>
          </a:xfrm>
        </p:spPr>
        <p:txBody>
          <a:bodyPr>
            <a:normAutofit fontScale="92500" lnSpcReduction="20000"/>
          </a:bodyPr>
          <a:lstStyle/>
          <a:p>
            <a:pPr marL="514350" indent="-514350" eaLnBrk="1" hangingPunct="1">
              <a:buFont typeface="Times New Roman" pitchFamily="18" charset="0"/>
              <a:buAutoNum type="arabicPeriod"/>
            </a:pPr>
            <a:r>
              <a:rPr lang="en-US" dirty="0" smtClean="0"/>
              <a:t>What are the organizational culture factors that help explain lack of seatbelt use by firefighters?</a:t>
            </a:r>
          </a:p>
          <a:p>
            <a:pPr marL="514350" indent="-514350" eaLnBrk="1" hangingPunct="1">
              <a:buFont typeface="Times New Roman" pitchFamily="18" charset="0"/>
              <a:buAutoNum type="arabicPeriod"/>
            </a:pPr>
            <a:endParaRPr lang="en-US" sz="1000" dirty="0" smtClean="0"/>
          </a:p>
          <a:p>
            <a:pPr marL="514350" indent="-514350" eaLnBrk="1" hangingPunct="1">
              <a:buFont typeface="Times New Roman" pitchFamily="18" charset="0"/>
              <a:buAutoNum type="arabicPeriod"/>
            </a:pPr>
            <a:r>
              <a:rPr lang="en-US" dirty="0" smtClean="0"/>
              <a:t>How do organizational change factors help explain firefighter behavior change to using seatbelts?</a:t>
            </a:r>
          </a:p>
          <a:p>
            <a:pPr marL="514350" indent="-514350" eaLnBrk="1" hangingPunct="1">
              <a:buFont typeface="Times New Roman" pitchFamily="18" charset="0"/>
              <a:buAutoNum type="arabicPeriod"/>
            </a:pPr>
            <a:endParaRPr lang="en-US" sz="1000" dirty="0" smtClean="0"/>
          </a:p>
          <a:p>
            <a:pPr marL="514350" indent="-514350" eaLnBrk="1" hangingPunct="1">
              <a:buFont typeface="Times New Roman" pitchFamily="18" charset="0"/>
              <a:buAutoNum type="arabicPeriod"/>
            </a:pPr>
            <a:r>
              <a:rPr lang="en-US" dirty="0" smtClean="0"/>
              <a:t>Can the Schein culture &amp; change model be used to explain fire service seatbelt doctrine?</a:t>
            </a:r>
          </a:p>
        </p:txBody>
      </p:sp>
      <p:pic>
        <p:nvPicPr>
          <p:cNvPr id="4" name="~PP1682.WAV">
            <a:hlinkClick r:id="" action="ppaction://media"/>
          </p:cNvPr>
          <p:cNvPicPr>
            <a:picLocks noRot="1" noChangeAspect="1"/>
          </p:cNvPicPr>
          <p:nvPr>
            <a:wavAudioFile r:embed="rId1" name="~PP1682.WAV"/>
          </p:nvPr>
        </p:nvPicPr>
        <p:blipFill>
          <a:blip r:embed="rId4" cstate="print"/>
          <a:stretch>
            <a:fillRect/>
          </a:stretch>
        </p:blipFill>
        <p:spPr>
          <a:xfrm>
            <a:off x="8696325" y="6410325"/>
            <a:ext cx="304800" cy="304800"/>
          </a:xfrm>
          <a:prstGeom prst="rect">
            <a:avLst/>
          </a:prstGeom>
        </p:spPr>
      </p:pic>
    </p:spTree>
  </p:cSld>
  <p:clrMapOvr>
    <a:masterClrMapping/>
  </p:clrMapOvr>
  <p:transition advTm="446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US" b="1" dirty="0" smtClean="0">
                <a:solidFill>
                  <a:schemeClr val="bg1"/>
                </a:solidFill>
                <a:latin typeface="Arial" pitchFamily="34" charset="0"/>
                <a:cs typeface="Arial" pitchFamily="34" charset="0"/>
              </a:rPr>
              <a:t>11 </a:t>
            </a:r>
            <a:r>
              <a:rPr lang="en-US" b="1" dirty="0" err="1" smtClean="0">
                <a:latin typeface="Arial" pitchFamily="34" charset="0"/>
                <a:cs typeface="Arial" pitchFamily="34" charset="0"/>
              </a:rPr>
              <a:t>Subjects</a:t>
            </a:r>
            <a:r>
              <a:rPr lang="en-US" b="1" dirty="0" err="1" smtClean="0">
                <a:solidFill>
                  <a:schemeClr val="bg1"/>
                </a:solidFill>
                <a:latin typeface="Arial" pitchFamily="34" charset="0"/>
                <a:cs typeface="Arial" pitchFamily="34" charset="0"/>
              </a:rPr>
              <a:t>Cases</a:t>
            </a:r>
            <a:endParaRPr lang="en-US" b="1" dirty="0" smtClean="0">
              <a:solidFill>
                <a:schemeClr val="bg1"/>
              </a:solidFill>
              <a:latin typeface="Arial" pitchFamily="34" charset="0"/>
              <a:cs typeface="Arial" pitchFamily="34" charset="0"/>
            </a:endParaRPr>
          </a:p>
        </p:txBody>
      </p:sp>
      <p:sp>
        <p:nvSpPr>
          <p:cNvPr id="6147" name="Rectangle 3"/>
          <p:cNvSpPr>
            <a:spLocks noGrp="1" noChangeArrowheads="1"/>
          </p:cNvSpPr>
          <p:nvPr>
            <p:ph idx="1"/>
          </p:nvPr>
        </p:nvSpPr>
        <p:spPr>
          <a:xfrm>
            <a:off x="533400" y="1905000"/>
            <a:ext cx="8382000" cy="4191000"/>
          </a:xfrm>
        </p:spPr>
        <p:txBody>
          <a:bodyPr>
            <a:noAutofit/>
          </a:bodyPr>
          <a:lstStyle/>
          <a:p>
            <a:pPr eaLnBrk="1" hangingPunct="1"/>
            <a:r>
              <a:rPr lang="en-US" sz="3600" dirty="0" smtClean="0"/>
              <a:t>Seatbelt stories written by 11 subjects </a:t>
            </a:r>
          </a:p>
          <a:p>
            <a:pPr eaLnBrk="1" hangingPunct="1"/>
            <a:r>
              <a:rPr lang="en-US" sz="3600" dirty="0" smtClean="0"/>
              <a:t>Fire Departments in eight states and D.C.</a:t>
            </a:r>
          </a:p>
          <a:p>
            <a:pPr eaLnBrk="1" hangingPunct="1"/>
            <a:r>
              <a:rPr lang="en-US" sz="3600" dirty="0" smtClean="0"/>
              <a:t>Subjects all NFA students </a:t>
            </a:r>
          </a:p>
          <a:p>
            <a:pPr eaLnBrk="1" hangingPunct="1"/>
            <a:r>
              <a:rPr lang="en-US" sz="3600" dirty="0" smtClean="0"/>
              <a:t>I asked them to write their stories</a:t>
            </a:r>
          </a:p>
          <a:p>
            <a:pPr eaLnBrk="1" hangingPunct="1"/>
            <a:r>
              <a:rPr lang="en-US" sz="3600" dirty="0" smtClean="0"/>
              <a:t>Cases published between 2003 - 2009  </a:t>
            </a:r>
          </a:p>
        </p:txBody>
      </p:sp>
      <p:pic>
        <p:nvPicPr>
          <p:cNvPr id="4" name="~PP3148.WAV">
            <a:hlinkClick r:id="" action="ppaction://media"/>
          </p:cNvPr>
          <p:cNvPicPr>
            <a:picLocks noRot="1" noChangeAspect="1"/>
          </p:cNvPicPr>
          <p:nvPr>
            <a:wavAudioFile r:embed="rId1" name="~PP3148.WAV"/>
          </p:nvPr>
        </p:nvPicPr>
        <p:blipFill>
          <a:blip r:embed="rId4" cstate="print"/>
          <a:stretch>
            <a:fillRect/>
          </a:stretch>
        </p:blipFill>
        <p:spPr>
          <a:xfrm>
            <a:off x="8696325" y="6410325"/>
            <a:ext cx="304800" cy="304800"/>
          </a:xfrm>
          <a:prstGeom prst="rect">
            <a:avLst/>
          </a:prstGeom>
        </p:spPr>
      </p:pic>
    </p:spTree>
  </p:cSld>
  <p:clrMapOvr>
    <a:masterClrMapping/>
  </p:clrMapOvr>
  <p:transition advTm="91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Seat Belt Story</a:t>
            </a:r>
            <a:r>
              <a:rPr lang="en-US" dirty="0" smtClean="0">
                <a:solidFill>
                  <a:schemeClr val="bg1"/>
                </a:solidFill>
              </a:rPr>
              <a:t> </a:t>
            </a:r>
            <a:r>
              <a:rPr lang="en-US" dirty="0" smtClean="0">
                <a:solidFill>
                  <a:schemeClr val="bg1"/>
                </a:solidFill>
              </a:rPr>
              <a:t>Story</a:t>
            </a:r>
            <a:endParaRPr lang="en-US" dirty="0">
              <a:solidFill>
                <a:schemeClr val="bg1"/>
              </a:solidFill>
            </a:endParaRPr>
          </a:p>
        </p:txBody>
      </p:sp>
      <p:sp>
        <p:nvSpPr>
          <p:cNvPr id="3" name="Content Placeholder 2"/>
          <p:cNvSpPr>
            <a:spLocks noGrp="1"/>
          </p:cNvSpPr>
          <p:nvPr>
            <p:ph idx="1"/>
          </p:nvPr>
        </p:nvSpPr>
        <p:spPr/>
        <p:txBody>
          <a:bodyPr/>
          <a:lstStyle/>
          <a:p>
            <a:pPr algn="ctr">
              <a:buNone/>
            </a:pPr>
            <a:r>
              <a:rPr lang="en-US" dirty="0" smtClean="0"/>
              <a:t>Who</a:t>
            </a:r>
          </a:p>
          <a:p>
            <a:pPr algn="ctr">
              <a:buNone/>
            </a:pPr>
            <a:r>
              <a:rPr lang="en-US" dirty="0" smtClean="0"/>
              <a:t>What</a:t>
            </a:r>
          </a:p>
          <a:p>
            <a:pPr algn="ctr">
              <a:buNone/>
            </a:pPr>
            <a:r>
              <a:rPr lang="en-US" dirty="0" smtClean="0"/>
              <a:t>When </a:t>
            </a:r>
          </a:p>
          <a:p>
            <a:pPr algn="ctr">
              <a:buNone/>
            </a:pPr>
            <a:r>
              <a:rPr lang="en-US" dirty="0" smtClean="0"/>
              <a:t>Where </a:t>
            </a:r>
          </a:p>
          <a:p>
            <a:pPr algn="ctr">
              <a:buNone/>
            </a:pPr>
            <a:r>
              <a:rPr lang="en-US" dirty="0" smtClean="0"/>
              <a:t>Why</a:t>
            </a:r>
          </a:p>
          <a:p>
            <a:pPr algn="ctr">
              <a:buNone/>
            </a:pPr>
            <a:r>
              <a:rPr lang="en-US" dirty="0" smtClean="0"/>
              <a:t>How</a:t>
            </a:r>
          </a:p>
          <a:p>
            <a:pPr algn="ctr">
              <a:buNone/>
            </a:pPr>
            <a:r>
              <a:rPr lang="en-US" dirty="0" smtClean="0"/>
              <a:t>Personal, Group, Organizational</a:t>
            </a:r>
          </a:p>
        </p:txBody>
      </p:sp>
      <p:pic>
        <p:nvPicPr>
          <p:cNvPr id="4" name="~PP786.WAV">
            <a:hlinkClick r:id="" action="ppaction://media"/>
          </p:cNvPr>
          <p:cNvPicPr>
            <a:picLocks noRot="1" noChangeAspect="1"/>
          </p:cNvPicPr>
          <p:nvPr>
            <a:wavAudioFile r:embed="rId1" name="~PP786.WAV"/>
          </p:nvPr>
        </p:nvPicPr>
        <p:blipFill>
          <a:blip r:embed="rId3" cstate="print"/>
          <a:stretch>
            <a:fillRect/>
          </a:stretch>
        </p:blipFill>
        <p:spPr>
          <a:xfrm>
            <a:off x="8696325" y="6410325"/>
            <a:ext cx="304800" cy="304800"/>
          </a:xfrm>
          <a:prstGeom prst="rect">
            <a:avLst/>
          </a:prstGeom>
        </p:spPr>
      </p:pic>
    </p:spTree>
  </p:cSld>
  <p:clrMapOvr>
    <a:masterClrMapping/>
  </p:clrMapOvr>
  <p:transition advTm="58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0"/>
            <a:ext cx="8229600" cy="1143000"/>
          </a:xfrm>
        </p:spPr>
        <p:txBody>
          <a:bodyPr>
            <a:normAutofit/>
          </a:bodyPr>
          <a:lstStyle/>
          <a:p>
            <a:r>
              <a:rPr lang="en-US" b="1" dirty="0" smtClean="0">
                <a:solidFill>
                  <a:schemeClr val="bg1"/>
                </a:solidFill>
                <a:latin typeface="Arial" pitchFamily="34" charset="0"/>
                <a:cs typeface="Arial" pitchFamily="34" charset="0"/>
              </a:rPr>
              <a:t>Seat </a:t>
            </a:r>
            <a:r>
              <a:rPr lang="en-US" b="1" dirty="0" smtClean="0">
                <a:latin typeface="Arial" pitchFamily="34" charset="0"/>
                <a:cs typeface="Arial" pitchFamily="34" charset="0"/>
              </a:rPr>
              <a:t>Cases</a:t>
            </a:r>
            <a:r>
              <a:rPr lang="en-US" b="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Stories</a:t>
            </a:r>
          </a:p>
        </p:txBody>
      </p:sp>
      <p:graphicFrame>
        <p:nvGraphicFramePr>
          <p:cNvPr id="12" name="Table 11"/>
          <p:cNvGraphicFramePr>
            <a:graphicFrameLocks noGrp="1"/>
          </p:cNvGraphicFramePr>
          <p:nvPr/>
        </p:nvGraphicFramePr>
        <p:xfrm>
          <a:off x="304800" y="1524000"/>
          <a:ext cx="8534401" cy="4714873"/>
        </p:xfrm>
        <a:graphic>
          <a:graphicData uri="http://schemas.openxmlformats.org/drawingml/2006/table">
            <a:tbl>
              <a:tblPr/>
              <a:tblGrid>
                <a:gridCol w="2380544"/>
                <a:gridCol w="2598253"/>
                <a:gridCol w="1616184"/>
                <a:gridCol w="1939420"/>
              </a:tblGrid>
              <a:tr h="355343">
                <a:tc gridSpan="4">
                  <a:txBody>
                    <a:bodyPr/>
                    <a:lstStyle/>
                    <a:p>
                      <a:pPr marL="0" marR="0" algn="ctr">
                        <a:spcBef>
                          <a:spcPts val="0"/>
                        </a:spcBef>
                        <a:spcAft>
                          <a:spcPts val="0"/>
                        </a:spcAft>
                      </a:pPr>
                      <a:r>
                        <a:rPr lang="en-US" sz="1800" b="1" dirty="0" smtClean="0">
                          <a:latin typeface="Calibri"/>
                          <a:ea typeface="Calibri"/>
                          <a:cs typeface="Times New Roman"/>
                        </a:rPr>
                        <a:t>Cases</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96119">
                <a:tc>
                  <a:txBody>
                    <a:bodyPr/>
                    <a:lstStyle/>
                    <a:p>
                      <a:pPr marL="0" marR="0">
                        <a:spcBef>
                          <a:spcPts val="0"/>
                        </a:spcBef>
                        <a:spcAft>
                          <a:spcPts val="0"/>
                        </a:spcAft>
                      </a:pPr>
                      <a:r>
                        <a:rPr lang="en-US" sz="1500" b="1">
                          <a:latin typeface="Calibri"/>
                          <a:ea typeface="Calibri"/>
                          <a:cs typeface="Times New Roman"/>
                        </a:rPr>
                        <a:t>Subject</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State             Case #</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smtClean="0">
                          <a:latin typeface="Calibri"/>
                          <a:ea typeface="Calibri"/>
                          <a:cs typeface="Times New Roman"/>
                        </a:rPr>
                        <a:t>MV LODD</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100% Pledge</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Fire Chief</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OH                     1</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smtClean="0">
                          <a:latin typeface="Calibri"/>
                          <a:ea typeface="Calibri"/>
                          <a:cs typeface="Times New Roman"/>
                        </a:rPr>
                        <a:t>NO     </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Battalion Chief</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NJ                      </a:t>
                      </a:r>
                      <a:r>
                        <a:rPr lang="en-US" sz="1500" b="1" baseline="0" dirty="0" smtClean="0">
                          <a:latin typeface="Calibri"/>
                          <a:ea typeface="Calibri"/>
                          <a:cs typeface="Times New Roman"/>
                        </a:rPr>
                        <a:t> </a:t>
                      </a:r>
                      <a:r>
                        <a:rPr lang="en-US" sz="1500" b="1" dirty="0" smtClean="0">
                          <a:latin typeface="Calibri"/>
                          <a:ea typeface="Calibri"/>
                          <a:cs typeface="Times New Roman"/>
                        </a:rPr>
                        <a:t>2</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Assistant Chief</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OH                     3</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Deputy Chief</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MA**                4</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Driver</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 MS</a:t>
                      </a:r>
                      <a:r>
                        <a:rPr lang="en-US" sz="1500" b="1" baseline="0" dirty="0" smtClean="0">
                          <a:latin typeface="Calibri"/>
                          <a:ea typeface="Calibri"/>
                          <a:cs typeface="Times New Roman"/>
                        </a:rPr>
                        <a:t>                    5</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a:latin typeface="Calibri"/>
                          <a:ea typeface="Calibri"/>
                          <a:cs typeface="Times New Roman"/>
                        </a:rPr>
                        <a:t>Yes</a:t>
                      </a:r>
                      <a:r>
                        <a:rPr lang="en-US" sz="1500" b="1" dirty="0" smtClean="0">
                          <a:latin typeface="Calibri"/>
                          <a:ea typeface="Calibri"/>
                          <a:cs typeface="Times New Roman"/>
                        </a:rPr>
                        <a:t>*</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Assistant Chief</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VA                      6</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a:latin typeface="Calibri"/>
                          <a:ea typeface="Calibri"/>
                          <a:cs typeface="Times New Roman"/>
                        </a:rPr>
                        <a:t>No</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Lieutenant</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TX                      7</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West Point Cadet</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DC                     8</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No</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dirty="0" smtClean="0">
                          <a:latin typeface="Calibri"/>
                          <a:ea typeface="Calibri"/>
                          <a:cs typeface="Times New Roman"/>
                        </a:rPr>
                        <a:t>Deputy</a:t>
                      </a:r>
                      <a:r>
                        <a:rPr lang="en-US" sz="1500" b="1" baseline="0" dirty="0" smtClean="0">
                          <a:latin typeface="Calibri"/>
                          <a:ea typeface="Calibri"/>
                          <a:cs typeface="Times New Roman"/>
                        </a:rPr>
                        <a:t> Chief</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baseline="0" dirty="0" smtClean="0">
                          <a:latin typeface="Calibri"/>
                          <a:ea typeface="Calibri"/>
                          <a:cs typeface="Times New Roman"/>
                        </a:rPr>
                        <a:t> CA                    9</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smtClean="0">
                          <a:latin typeface="Calibri"/>
                          <a:ea typeface="Calibri"/>
                          <a:cs typeface="Times New Roman"/>
                        </a:rPr>
                        <a:t>NO</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a:latin typeface="Calibri"/>
                          <a:ea typeface="Calibri"/>
                          <a:cs typeface="Times New Roman"/>
                        </a:rPr>
                        <a:t>Battalion Chief</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dirty="0" smtClean="0">
                          <a:latin typeface="Calibri"/>
                          <a:ea typeface="Calibri"/>
                          <a:cs typeface="Times New Roman"/>
                        </a:rPr>
                        <a:t> CT                   10</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a:latin typeface="Calibri"/>
                          <a:ea typeface="Calibri"/>
                          <a:cs typeface="Times New Roman"/>
                        </a:rPr>
                        <a:t>Yes</a:t>
                      </a:r>
                      <a:endParaRPr lang="en-U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119">
                <a:tc>
                  <a:txBody>
                    <a:bodyPr/>
                    <a:lstStyle/>
                    <a:p>
                      <a:pPr marL="0" marR="0">
                        <a:spcBef>
                          <a:spcPts val="0"/>
                        </a:spcBef>
                        <a:spcAft>
                          <a:spcPts val="0"/>
                        </a:spcAft>
                      </a:pPr>
                      <a:r>
                        <a:rPr lang="en-US" sz="1500" b="1" dirty="0" smtClean="0">
                          <a:latin typeface="Calibri"/>
                          <a:ea typeface="Calibri"/>
                          <a:cs typeface="Times New Roman"/>
                        </a:rPr>
                        <a:t>Team</a:t>
                      </a:r>
                      <a:r>
                        <a:rPr lang="en-US" sz="1500" b="1" baseline="0" dirty="0" smtClean="0">
                          <a:latin typeface="Calibri"/>
                          <a:ea typeface="Calibri"/>
                          <a:cs typeface="Times New Roman"/>
                        </a:rPr>
                        <a:t> Brian</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baseline="0" dirty="0" smtClean="0">
                          <a:latin typeface="Calibri"/>
                          <a:ea typeface="Calibri"/>
                          <a:cs typeface="Times New Roman"/>
                        </a:rPr>
                        <a:t>TX                     11</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a:latin typeface="Calibri"/>
                          <a:ea typeface="Calibri"/>
                          <a:cs typeface="Times New Roman"/>
                        </a:rPr>
                        <a:t>Yes</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dirty="0" smtClean="0">
                          <a:latin typeface="Calibri"/>
                          <a:ea typeface="Calibri"/>
                          <a:cs typeface="Times New Roman"/>
                        </a:rPr>
                        <a:t>Yes</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02">
                <a:tc gridSpan="4">
                  <a:txBody>
                    <a:bodyPr/>
                    <a:lstStyle/>
                    <a:p>
                      <a:pPr marL="0" marR="0">
                        <a:spcBef>
                          <a:spcPts val="0"/>
                        </a:spcBef>
                        <a:spcAft>
                          <a:spcPts val="0"/>
                        </a:spcAft>
                      </a:pPr>
                      <a:r>
                        <a:rPr lang="en-US" sz="1100" b="1" dirty="0" smtClean="0">
                          <a:latin typeface="Calibri"/>
                          <a:ea typeface="Calibri"/>
                          <a:cs typeface="Times New Roman"/>
                        </a:rPr>
                        <a:t>*this LODD occurred in 1972 there were no seat belts in the apparatus </a:t>
                      </a:r>
                      <a:endParaRPr lang="en-US" sz="1100" dirty="0" smtClean="0">
                        <a:latin typeface="Calibri"/>
                        <a:ea typeface="Calibri"/>
                        <a:cs typeface="Times New Roman"/>
                      </a:endParaRPr>
                    </a:p>
                    <a:p>
                      <a:pPr marL="0" marR="0">
                        <a:spcBef>
                          <a:spcPts val="0"/>
                        </a:spcBef>
                        <a:spcAft>
                          <a:spcPts val="0"/>
                        </a:spcAft>
                      </a:pPr>
                      <a:r>
                        <a:rPr lang="en-US" sz="1100" b="1" dirty="0" smtClean="0">
                          <a:latin typeface="Calibri"/>
                          <a:ea typeface="Calibri"/>
                          <a:cs typeface="Times New Roman"/>
                        </a:rPr>
                        <a:t>All FD paid personnel  All had FD seatbelt SOP</a:t>
                      </a:r>
                      <a:endParaRPr lang="en-US" sz="1100" dirty="0" smtClean="0">
                        <a:latin typeface="Calibri"/>
                        <a:ea typeface="Calibri"/>
                        <a:cs typeface="Times New Roman"/>
                      </a:endParaRPr>
                    </a:p>
                    <a:p>
                      <a:pPr marL="0" marR="0">
                        <a:spcBef>
                          <a:spcPts val="0"/>
                        </a:spcBef>
                        <a:spcAft>
                          <a:spcPts val="0"/>
                        </a:spcAft>
                      </a:pPr>
                      <a:r>
                        <a:rPr lang="en-US" sz="1100" b="1" dirty="0" smtClean="0">
                          <a:latin typeface="Calibri"/>
                          <a:ea typeface="Calibri"/>
                          <a:cs typeface="Times New Roman"/>
                        </a:rPr>
                        <a:t>**state law seat belt exemption for Firefighters</a:t>
                      </a: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4" name="~PP719.WAV">
            <a:hlinkClick r:id="" action="ppaction://media"/>
          </p:cNvPr>
          <p:cNvPicPr>
            <a:picLocks noRot="1" noChangeAspect="1"/>
          </p:cNvPicPr>
          <p:nvPr>
            <a:wavAudioFile r:embed="rId1" name="~PP719.WAV"/>
          </p:nvPr>
        </p:nvPicPr>
        <p:blipFill>
          <a:blip r:embed="rId4" cstate="print"/>
          <a:stretch>
            <a:fillRect/>
          </a:stretch>
        </p:blipFill>
        <p:spPr>
          <a:xfrm>
            <a:off x="8696325" y="6410325"/>
            <a:ext cx="304800" cy="304800"/>
          </a:xfrm>
          <a:prstGeom prst="rect">
            <a:avLst/>
          </a:prstGeom>
        </p:spPr>
      </p:pic>
    </p:spTree>
  </p:cSld>
  <p:clrMapOvr>
    <a:masterClrMapping/>
  </p:clrMapOvr>
  <p:transition advTm="151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Schein Models</a:t>
            </a:r>
            <a:r>
              <a:rPr lang="en-US" dirty="0" smtClean="0">
                <a:solidFill>
                  <a:schemeClr val="bg1"/>
                </a:solidFill>
              </a:rPr>
              <a:t> </a:t>
            </a:r>
            <a:r>
              <a:rPr lang="en-US" dirty="0" smtClean="0">
                <a:solidFill>
                  <a:schemeClr val="bg1"/>
                </a:solidFill>
              </a:rPr>
              <a:t>Model</a:t>
            </a:r>
            <a:endParaRPr lang="en-US" dirty="0">
              <a:solidFill>
                <a:schemeClr val="bg1"/>
              </a:solidFill>
            </a:endParaRPr>
          </a:p>
        </p:txBody>
      </p:sp>
      <p:sp>
        <p:nvSpPr>
          <p:cNvPr id="3" name="Text Placeholder 2"/>
          <p:cNvSpPr>
            <a:spLocks noGrp="1"/>
          </p:cNvSpPr>
          <p:nvPr>
            <p:ph type="body" idx="1"/>
          </p:nvPr>
        </p:nvSpPr>
        <p:spPr/>
        <p:txBody>
          <a:bodyPr>
            <a:normAutofit/>
          </a:bodyPr>
          <a:lstStyle/>
          <a:p>
            <a:r>
              <a:rPr lang="en-US" sz="3200" dirty="0" smtClean="0"/>
              <a:t>Culture</a:t>
            </a:r>
            <a:endParaRPr lang="en-US" sz="3200" dirty="0"/>
          </a:p>
        </p:txBody>
      </p:sp>
      <p:sp>
        <p:nvSpPr>
          <p:cNvPr id="4" name="Content Placeholder 3"/>
          <p:cNvSpPr>
            <a:spLocks noGrp="1"/>
          </p:cNvSpPr>
          <p:nvPr>
            <p:ph sz="half" idx="2"/>
          </p:nvPr>
        </p:nvSpPr>
        <p:spPr/>
        <p:txBody>
          <a:bodyPr/>
          <a:lstStyle/>
          <a:p>
            <a:endParaRPr lang="en-US" dirty="0" smtClean="0"/>
          </a:p>
          <a:p>
            <a:r>
              <a:rPr lang="en-US" sz="2800" dirty="0" smtClean="0"/>
              <a:t>Artifacts</a:t>
            </a:r>
          </a:p>
          <a:p>
            <a:endParaRPr lang="en-US" sz="2800" dirty="0" smtClean="0"/>
          </a:p>
          <a:p>
            <a:r>
              <a:rPr lang="en-US" sz="2800" dirty="0" smtClean="0"/>
              <a:t>Espoused Beliefs</a:t>
            </a:r>
          </a:p>
          <a:p>
            <a:endParaRPr lang="en-US" sz="2800" dirty="0" smtClean="0"/>
          </a:p>
          <a:p>
            <a:r>
              <a:rPr lang="en-US" sz="2800" dirty="0" smtClean="0"/>
              <a:t>Underlying Assumptions</a:t>
            </a:r>
            <a:endParaRPr lang="en-US" sz="2800" dirty="0"/>
          </a:p>
        </p:txBody>
      </p:sp>
      <p:sp>
        <p:nvSpPr>
          <p:cNvPr id="5" name="Text Placeholder 4"/>
          <p:cNvSpPr>
            <a:spLocks noGrp="1"/>
          </p:cNvSpPr>
          <p:nvPr>
            <p:ph type="body" sz="quarter" idx="3"/>
          </p:nvPr>
        </p:nvSpPr>
        <p:spPr/>
        <p:txBody>
          <a:bodyPr>
            <a:normAutofit/>
          </a:bodyPr>
          <a:lstStyle/>
          <a:p>
            <a:r>
              <a:rPr lang="en-US" sz="3200" dirty="0" smtClean="0"/>
              <a:t>Change</a:t>
            </a:r>
            <a:endParaRPr lang="en-US" sz="3200" dirty="0"/>
          </a:p>
        </p:txBody>
      </p:sp>
      <p:sp>
        <p:nvSpPr>
          <p:cNvPr id="6" name="Content Placeholder 5"/>
          <p:cNvSpPr>
            <a:spLocks noGrp="1"/>
          </p:cNvSpPr>
          <p:nvPr>
            <p:ph sz="quarter" idx="4"/>
          </p:nvPr>
        </p:nvSpPr>
        <p:spPr/>
        <p:txBody>
          <a:bodyPr/>
          <a:lstStyle/>
          <a:p>
            <a:endParaRPr lang="en-US" dirty="0" smtClean="0"/>
          </a:p>
          <a:p>
            <a:r>
              <a:rPr lang="en-US" sz="2800" dirty="0" smtClean="0"/>
              <a:t>Un Freezing</a:t>
            </a:r>
          </a:p>
          <a:p>
            <a:endParaRPr lang="en-US" sz="2800" dirty="0" smtClean="0"/>
          </a:p>
          <a:p>
            <a:r>
              <a:rPr lang="en-US" sz="2800" dirty="0" smtClean="0"/>
              <a:t>Cognitive Restructuring</a:t>
            </a:r>
          </a:p>
          <a:p>
            <a:endParaRPr lang="en-US" sz="2800" dirty="0" smtClean="0"/>
          </a:p>
          <a:p>
            <a:r>
              <a:rPr lang="en-US" sz="2800" dirty="0" smtClean="0"/>
              <a:t>Re Freezing</a:t>
            </a:r>
            <a:endParaRPr lang="en-US" sz="2800" dirty="0"/>
          </a:p>
        </p:txBody>
      </p:sp>
      <p:pic>
        <p:nvPicPr>
          <p:cNvPr id="7" name="~PP1361.WAV">
            <a:hlinkClick r:id="" action="ppaction://media"/>
          </p:cNvPr>
          <p:cNvPicPr>
            <a:picLocks noRot="1" noChangeAspect="1"/>
          </p:cNvPicPr>
          <p:nvPr>
            <a:wavAudioFile r:embed="rId1" name="~PP1361.WAV"/>
          </p:nvPr>
        </p:nvPicPr>
        <p:blipFill>
          <a:blip r:embed="rId3" cstate="print"/>
          <a:stretch>
            <a:fillRect/>
          </a:stretch>
        </p:blipFill>
        <p:spPr>
          <a:xfrm>
            <a:off x="8696325" y="6410325"/>
            <a:ext cx="304800" cy="304800"/>
          </a:xfrm>
          <a:prstGeom prst="rect">
            <a:avLst/>
          </a:prstGeom>
        </p:spPr>
      </p:pic>
    </p:spTree>
  </p:cSld>
  <p:clrMapOvr>
    <a:masterClrMapping/>
  </p:clrMapOvr>
  <p:transition advTm="1969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                 Qualitative Method</a:t>
            </a:r>
            <a:r>
              <a:rPr lang="en-US" dirty="0" smtClean="0">
                <a:solidFill>
                  <a:schemeClr val="bg1"/>
                </a:solidFill>
              </a:rPr>
              <a:t> </a:t>
            </a:r>
            <a:r>
              <a:rPr lang="en-US" dirty="0" smtClean="0">
                <a:solidFill>
                  <a:schemeClr val="bg1"/>
                </a:solidFill>
              </a:rPr>
              <a:t>Method</a:t>
            </a:r>
            <a:endParaRPr lang="en-US" dirty="0">
              <a:solidFill>
                <a:schemeClr val="bg1"/>
              </a:solidFill>
            </a:endParaRPr>
          </a:p>
        </p:txBody>
      </p:sp>
      <p:sp>
        <p:nvSpPr>
          <p:cNvPr id="10" name="Content Placeholder 9"/>
          <p:cNvSpPr>
            <a:spLocks noGrp="1"/>
          </p:cNvSpPr>
          <p:nvPr>
            <p:ph idx="1"/>
          </p:nvPr>
        </p:nvSpPr>
        <p:spPr/>
        <p:txBody>
          <a:bodyPr>
            <a:normAutofit/>
          </a:bodyPr>
          <a:lstStyle/>
          <a:p>
            <a:r>
              <a:rPr lang="en-US" sz="4000" dirty="0" smtClean="0"/>
              <a:t>I read the case</a:t>
            </a:r>
          </a:p>
          <a:p>
            <a:r>
              <a:rPr lang="en-US" sz="4000" dirty="0" smtClean="0"/>
              <a:t>I identified the factors</a:t>
            </a:r>
          </a:p>
          <a:p>
            <a:r>
              <a:rPr lang="en-US" sz="4000" dirty="0" smtClean="0"/>
              <a:t>I coded the factors</a:t>
            </a:r>
          </a:p>
          <a:p>
            <a:r>
              <a:rPr lang="en-US" sz="4000" dirty="0" smtClean="0"/>
              <a:t>Manual process</a:t>
            </a:r>
          </a:p>
          <a:p>
            <a:r>
              <a:rPr lang="en-US" sz="4000" dirty="0" smtClean="0"/>
              <a:t>No external review or evaluation</a:t>
            </a:r>
            <a:endParaRPr lang="en-US" sz="4000" dirty="0"/>
          </a:p>
        </p:txBody>
      </p:sp>
      <p:pic>
        <p:nvPicPr>
          <p:cNvPr id="4" name="~PP2008.WAV">
            <a:hlinkClick r:id="" action="ppaction://media"/>
          </p:cNvPr>
          <p:cNvPicPr>
            <a:picLocks noRot="1" noChangeAspect="1"/>
          </p:cNvPicPr>
          <p:nvPr>
            <a:wavAudioFile r:embed="rId1" name="~PP2008.WAV"/>
          </p:nvPr>
        </p:nvPicPr>
        <p:blipFill>
          <a:blip r:embed="rId3" cstate="print"/>
          <a:stretch>
            <a:fillRect/>
          </a:stretch>
        </p:blipFill>
        <p:spPr>
          <a:xfrm>
            <a:off x="8696325" y="6410325"/>
            <a:ext cx="304800" cy="304800"/>
          </a:xfrm>
          <a:prstGeom prst="rect">
            <a:avLst/>
          </a:prstGeom>
        </p:spPr>
      </p:pic>
    </p:spTree>
  </p:cSld>
  <p:clrMapOvr>
    <a:masterClrMapping/>
  </p:clrMapOvr>
  <p:transition advTm="74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838200" y="0"/>
            <a:ext cx="7772400" cy="1371600"/>
          </a:xfrm>
        </p:spPr>
        <p:txBody>
          <a:bodyPr>
            <a:normAutofit fontScale="90000"/>
          </a:bodyPr>
          <a:lstStyle/>
          <a:p>
            <a:r>
              <a:rPr lang="en-US" b="1" dirty="0" smtClean="0">
                <a:solidFill>
                  <a:schemeClr val="bg1"/>
                </a:solidFill>
                <a:latin typeface="Arial" pitchFamily="34" charset="0"/>
                <a:cs typeface="Arial" pitchFamily="34" charset="0"/>
              </a:rPr>
              <a:t>Culture</a:t>
            </a:r>
            <a:br>
              <a:rPr lang="en-US" b="1" dirty="0" smtClean="0">
                <a:solidFill>
                  <a:schemeClr val="bg1"/>
                </a:solidFill>
                <a:latin typeface="Arial" pitchFamily="34" charset="0"/>
                <a:cs typeface="Arial" pitchFamily="34" charset="0"/>
              </a:rPr>
            </a:br>
            <a:r>
              <a:rPr lang="en-US" b="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a:t>
            </a:r>
            <a:r>
              <a:rPr lang="en-US" b="1" dirty="0" smtClean="0">
                <a:latin typeface="Arial" pitchFamily="34" charset="0"/>
                <a:cs typeface="Arial" pitchFamily="34" charset="0"/>
              </a:rPr>
              <a:t>Culture Factors (Cu)</a:t>
            </a:r>
            <a:br>
              <a:rPr lang="en-US" b="1" dirty="0" smtClean="0">
                <a:latin typeface="Arial" pitchFamily="34" charset="0"/>
                <a:cs typeface="Arial" pitchFamily="34" charset="0"/>
              </a:rPr>
            </a:br>
            <a:r>
              <a:rPr lang="en-US" b="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result (CU) </a:t>
            </a:r>
          </a:p>
        </p:txBody>
      </p:sp>
      <p:sp>
        <p:nvSpPr>
          <p:cNvPr id="8195" name="Content Placeholder 2"/>
          <p:cNvSpPr>
            <a:spLocks noGrp="1"/>
          </p:cNvSpPr>
          <p:nvPr>
            <p:ph idx="1"/>
          </p:nvPr>
        </p:nvSpPr>
        <p:spPr/>
        <p:txBody>
          <a:bodyPr>
            <a:normAutofit fontScale="70000" lnSpcReduction="20000"/>
          </a:bodyPr>
          <a:lstStyle/>
          <a:p>
            <a:pPr>
              <a:buFont typeface="Times" pitchFamily="18" charset="0"/>
              <a:buNone/>
            </a:pPr>
            <a:endParaRPr lang="en-US" dirty="0" smtClean="0"/>
          </a:p>
          <a:p>
            <a:pPr>
              <a:buFont typeface="Times" pitchFamily="18" charset="0"/>
              <a:buNone/>
            </a:pPr>
            <a:r>
              <a:rPr lang="en-US" dirty="0" smtClean="0"/>
              <a:t>	</a:t>
            </a:r>
            <a:r>
              <a:rPr lang="en-US" sz="3300" dirty="0" smtClean="0"/>
              <a:t>Artifacts</a:t>
            </a:r>
          </a:p>
          <a:p>
            <a:pPr>
              <a:buFont typeface="Times" pitchFamily="18" charset="0"/>
              <a:buNone/>
            </a:pPr>
            <a:r>
              <a:rPr lang="en-US" sz="3300" dirty="0" smtClean="0"/>
              <a:t>		Seat Belt Policy (P)</a:t>
            </a:r>
          </a:p>
          <a:p>
            <a:pPr>
              <a:buFont typeface="Times" pitchFamily="18" charset="0"/>
              <a:buNone/>
            </a:pPr>
            <a:r>
              <a:rPr lang="en-US" sz="3300" dirty="0" smtClean="0"/>
              <a:t>		Seat Belts in Apparatus (Sa)</a:t>
            </a:r>
          </a:p>
          <a:p>
            <a:pPr>
              <a:buFont typeface="Times" pitchFamily="18" charset="0"/>
              <a:buNone/>
            </a:pPr>
            <a:endParaRPr lang="en-US" sz="3300" dirty="0" smtClean="0"/>
          </a:p>
          <a:p>
            <a:pPr>
              <a:buFont typeface="Times" pitchFamily="18" charset="0"/>
              <a:buNone/>
            </a:pPr>
            <a:r>
              <a:rPr lang="en-US" sz="3300" dirty="0" smtClean="0"/>
              <a:t>	Espoused Beliefs </a:t>
            </a:r>
          </a:p>
          <a:p>
            <a:pPr>
              <a:buFont typeface="Times" pitchFamily="18" charset="0"/>
              <a:buNone/>
            </a:pPr>
            <a:r>
              <a:rPr lang="en-US" sz="3300" dirty="0" smtClean="0"/>
              <a:t>		Dressing PPE(</a:t>
            </a:r>
            <a:r>
              <a:rPr lang="en-US" sz="3300" dirty="0" err="1" smtClean="0"/>
              <a:t>Dp</a:t>
            </a:r>
            <a:r>
              <a:rPr lang="en-US" sz="3300" dirty="0" smtClean="0"/>
              <a:t>)</a:t>
            </a:r>
          </a:p>
          <a:p>
            <a:pPr>
              <a:buFont typeface="Times" pitchFamily="18" charset="0"/>
              <a:buNone/>
            </a:pPr>
            <a:r>
              <a:rPr lang="en-US" sz="3300" dirty="0" smtClean="0"/>
              <a:t>		Donning SCBA (Ds)</a:t>
            </a:r>
          </a:p>
          <a:p>
            <a:pPr>
              <a:buFont typeface="Times" pitchFamily="18" charset="0"/>
              <a:buNone/>
            </a:pPr>
            <a:endParaRPr lang="en-US" sz="3300" dirty="0" smtClean="0"/>
          </a:p>
          <a:p>
            <a:pPr>
              <a:buFont typeface="Times" pitchFamily="18" charset="0"/>
              <a:buNone/>
            </a:pPr>
            <a:r>
              <a:rPr lang="en-US" sz="3300" dirty="0" smtClean="0"/>
              <a:t>	Underlying Assumptions</a:t>
            </a:r>
          </a:p>
          <a:p>
            <a:pPr>
              <a:buFont typeface="Times" pitchFamily="18" charset="0"/>
              <a:buNone/>
            </a:pPr>
            <a:r>
              <a:rPr lang="en-US" sz="3300" dirty="0" smtClean="0"/>
              <a:t>		Risk of not using seat belt normalized (R)</a:t>
            </a:r>
          </a:p>
          <a:p>
            <a:pPr>
              <a:buFont typeface="Times" pitchFamily="18" charset="0"/>
              <a:buNone/>
            </a:pPr>
            <a:r>
              <a:rPr lang="en-US" sz="3300" dirty="0" smtClean="0"/>
              <a:t>		Fast, need to be (F)</a:t>
            </a:r>
          </a:p>
          <a:p>
            <a:pPr>
              <a:buFont typeface="Times" pitchFamily="18" charset="0"/>
              <a:buNone/>
            </a:pPr>
            <a:endParaRPr lang="en-US" dirty="0" smtClean="0"/>
          </a:p>
        </p:txBody>
      </p:sp>
      <p:pic>
        <p:nvPicPr>
          <p:cNvPr id="4" name="~PP3898.WAV">
            <a:hlinkClick r:id="" action="ppaction://media"/>
          </p:cNvPr>
          <p:cNvPicPr>
            <a:picLocks noRot="1" noChangeAspect="1"/>
          </p:cNvPicPr>
          <p:nvPr>
            <a:wavAudioFile r:embed="rId1" name="~PP3898.WAV"/>
          </p:nvPr>
        </p:nvPicPr>
        <p:blipFill>
          <a:blip r:embed="rId3" cstate="print"/>
          <a:stretch>
            <a:fillRect/>
          </a:stretch>
        </p:blipFill>
        <p:spPr>
          <a:xfrm>
            <a:off x="8696325" y="6410325"/>
            <a:ext cx="304800" cy="304800"/>
          </a:xfrm>
          <a:prstGeom prst="rect">
            <a:avLst/>
          </a:prstGeom>
        </p:spPr>
      </p:pic>
    </p:spTree>
  </p:cSld>
  <p:clrMapOvr>
    <a:masterClrMapping/>
  </p:clrMapOvr>
  <p:transition advTm="1163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9000</TotalTime>
  <Words>701</Words>
  <Application>Microsoft Office PowerPoint</Application>
  <PresentationFormat>On-screen Show (4:3)</PresentationFormat>
  <Paragraphs>192</Paragraphs>
  <Slides>18</Slides>
  <Notes>4</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Custom Design</vt:lpstr>
      <vt:lpstr>Seat Belt Case Study</vt:lpstr>
      <vt:lpstr> Advisors </vt:lpstr>
      <vt:lpstr>Questons</vt:lpstr>
      <vt:lpstr>11 SubjectsCases</vt:lpstr>
      <vt:lpstr>          Seat Belt Story Story</vt:lpstr>
      <vt:lpstr>Seat Cases Stories</vt:lpstr>
      <vt:lpstr>         Schein Models Model</vt:lpstr>
      <vt:lpstr>                 Qualitative Method Method</vt:lpstr>
      <vt:lpstr>Culture   Culture Factors (Cu)  result (CU) </vt:lpstr>
      <vt:lpstr>Cha   Change Factors (Ch) result (CH)</vt:lpstr>
      <vt:lpstr>Slide 11</vt:lpstr>
      <vt:lpstr> Limitations  </vt:lpstr>
      <vt:lpstr>Discussion</vt:lpstr>
      <vt:lpstr>Recommendations</vt:lpstr>
      <vt:lpstr>          Recommendations (cont’d)</vt:lpstr>
      <vt:lpstr>Future Future ResearchResearch</vt:lpstr>
      <vt:lpstr>         Additional InfoResources</vt:lpstr>
      <vt:lpstr>Thant        Thank You You</vt:lpstr>
    </vt:vector>
  </TitlesOfParts>
  <Company>MHI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Guseman</dc:creator>
  <cp:lastModifiedBy>Burt Clark</cp:lastModifiedBy>
  <cp:revision>463</cp:revision>
  <cp:lastPrinted>2013-09-04T13:27:59Z</cp:lastPrinted>
  <dcterms:created xsi:type="dcterms:W3CDTF">2002-08-21T16:26:40Z</dcterms:created>
  <dcterms:modified xsi:type="dcterms:W3CDTF">2018-04-22T16:06:09Z</dcterms:modified>
</cp:coreProperties>
</file>